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4" r:id="rId5"/>
    <p:sldId id="265" r:id="rId6"/>
    <p:sldId id="266" r:id="rId7"/>
    <p:sldId id="258" r:id="rId8"/>
    <p:sldId id="261" r:id="rId9"/>
    <p:sldId id="262" r:id="rId10"/>
    <p:sldId id="263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85" r:id="rId20"/>
    <p:sldId id="286" r:id="rId21"/>
    <p:sldId id="284" r:id="rId22"/>
    <p:sldId id="287" r:id="rId23"/>
    <p:sldId id="281" r:id="rId24"/>
    <p:sldId id="283" r:id="rId25"/>
    <p:sldId id="28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64" y="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rgbClr val="FFFF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_________Microsoft_Word_97-20031.doc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M:\Всё с рабочего стола 2014\alena\6 класс\день земли\img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54549" cy="701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2971800" y="1219200"/>
            <a:ext cx="318135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3300"/>
              </a:solidFill>
              <a:latin typeface="Arial"/>
              <a:cs typeface="Arial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0" y="4495800"/>
            <a:ext cx="5105400" cy="609600"/>
          </a:xfrm>
          <a:prstGeom prst="rect">
            <a:avLst/>
          </a:prstGeom>
          <a:effectLst>
            <a:outerShdw dist="35921" dir="2700000" algn="ctr" rotWithShape="0">
              <a:schemeClr val="tx1"/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2800" b="1" dirty="0" smtClean="0">
              <a:solidFill>
                <a:srgbClr val="66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743200" y="5791200"/>
            <a:ext cx="6400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41523" y="214290"/>
            <a:ext cx="4679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«</a:t>
            </a:r>
            <a:r>
              <a:rPr lang="ru-RU" sz="2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Красноборская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средняя школа»</a:t>
            </a: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700808"/>
            <a:ext cx="74168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6000" b="1" dirty="0" smtClean="0">
                <a:ln w="12700">
                  <a:solidFill>
                    <a:srgbClr val="FF66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«День Земли»</a:t>
            </a:r>
            <a:endParaRPr lang="ru-RU" sz="6000" b="1" dirty="0">
              <a:ln w="12700">
                <a:solidFill>
                  <a:srgbClr val="FF66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6721" y="6339816"/>
            <a:ext cx="1344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2018</a:t>
            </a:r>
            <a:r>
              <a:rPr lang="ru-RU" sz="20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год</a:t>
            </a:r>
            <a:endParaRPr lang="ru-RU" sz="20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804720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28596" y="5143512"/>
            <a:ext cx="8229600" cy="15240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Колокола Мира в конце ХХ века были установлены более чем в двадцати странах – Польше и Турции, в Мексике и Австралии, Монголии и Филиппинах, в Канаде и Бразилии, Германии и Японии, Аргентине, Эквадоре, России. </a:t>
            </a:r>
          </a:p>
        </p:txBody>
      </p:sp>
      <p:pic>
        <p:nvPicPr>
          <p:cNvPr id="3" name="Picture 3" descr="Колокол Мира в День Земли_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428736"/>
            <a:ext cx="4830763" cy="362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Колокол Мира в Инди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1500174"/>
            <a:ext cx="2465388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43174" y="285728"/>
            <a:ext cx="40767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Колокол Мира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звон колокола ми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643438" y="43576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1636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0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ece5e72ca04f4253f8c1179c14012c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4213225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724400" y="1752600"/>
            <a:ext cx="4267200" cy="37338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сегодняшний день, 147 стран мира зарегистрировано во Всемирном движении</a:t>
            </a:r>
          </a:p>
          <a:p>
            <a:pPr marL="0" indent="0" algn="just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0" indent="0"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Во многих странах проходят праздничные мероприятия и акции, призывающие обратить внимание на проблемы экологии. </a:t>
            </a:r>
          </a:p>
          <a:p>
            <a:pPr marL="0" indent="0" algn="just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85728"/>
            <a:ext cx="67585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Всемирный День Земли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242802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57158" y="4357694"/>
            <a:ext cx="8382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latin typeface="Tahoma" pitchFamily="34" charset="0"/>
              </a:rPr>
              <a:t>В Канаде проводятся мероприятия, привлекающих внимание общественности к решению экологических проблем. Почти каждый канадский школьник принимает посильное участие в мероприятиях этого дня. 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28596" y="5786454"/>
            <a:ext cx="838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latin typeface="Tahoma" pitchFamily="34" charset="0"/>
              </a:rPr>
              <a:t>В Германии проводятся экологические акции протеста, демонстрации. </a:t>
            </a:r>
          </a:p>
        </p:txBody>
      </p:sp>
      <p:pic>
        <p:nvPicPr>
          <p:cNvPr id="4" name="Picture 2" descr="Международный день Земл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214422"/>
            <a:ext cx="4267200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214422"/>
            <a:ext cx="41148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1538" y="285728"/>
            <a:ext cx="67585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Всемирный День Земли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295457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ritical mass budapest hungary earth day even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4572000" cy="307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акция without cars на улицах сеул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3786190"/>
            <a:ext cx="4176982" cy="278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1538" y="285728"/>
            <a:ext cx="67585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Всемирный День Земли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2000232" y="5857892"/>
            <a:ext cx="3810000" cy="8382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Акция </a:t>
            </a:r>
            <a:r>
              <a:rPr lang="ru-RU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«Без автомобилей» 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 улицах Сеула 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644008" y="2348880"/>
            <a:ext cx="3962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latin typeface="Tahoma" pitchFamily="34" charset="0"/>
                <a:cs typeface="Tahoma" pitchFamily="34" charset="0"/>
              </a:rPr>
              <a:t>Международный экологический велопробег </a:t>
            </a:r>
            <a:r>
              <a:rPr lang="ru-RU" sz="2000" b="1" dirty="0" err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Critical</a:t>
            </a:r>
            <a:r>
              <a:rPr lang="ru-RU" sz="2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Mass</a:t>
            </a:r>
            <a:r>
              <a:rPr lang="ru-RU" sz="2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dirty="0">
                <a:latin typeface="Tahoma" pitchFamily="34" charset="0"/>
                <a:cs typeface="Tahoma" pitchFamily="34" charset="0"/>
              </a:rPr>
              <a:t>в </a:t>
            </a:r>
            <a:r>
              <a:rPr lang="ru-RU" sz="2000" b="1" dirty="0" smtClean="0">
                <a:latin typeface="Tahoma" pitchFamily="34" charset="0"/>
                <a:cs typeface="Tahoma" pitchFamily="34" charset="0"/>
              </a:rPr>
              <a:t>Венгрии</a:t>
            </a:r>
            <a:endParaRPr lang="ru-RU" sz="2000" b="1" dirty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66380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велосипедный забег манила филиппин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000240"/>
            <a:ext cx="4419600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демонстрация движения peta манила филиппи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357298"/>
            <a:ext cx="3962400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142976" y="5119670"/>
            <a:ext cx="7681938" cy="173833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Филиппинах проводятся экологическая акция протеста, демонстрация движения по защите животных PETA, «зеленый» велосипедный забег «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Annual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Tour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of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 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the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Fireflies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».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85728"/>
            <a:ext cx="67585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Всемирный День Земли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212027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OINARUS-2006-23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6497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1657_s_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97180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vf_25_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T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971800"/>
            <a:ext cx="36576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5715000"/>
            <a:ext cx="8382000" cy="11430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этот день в России все желающие принимают участие в благоустройстве и озеленении своих дворов и улиц, различных экологических мероприятиях, фестивалях и акциях.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85728"/>
            <a:ext cx="67585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Всемирный День Земли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691794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428736"/>
            <a:ext cx="41148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yosemite-national-park-us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428736"/>
            <a:ext cx="4076700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4876800"/>
            <a:ext cx="8229600" cy="17526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Начиная с 1990 г. темой Дня Земли в США становятся национальные парки. В этот день проводится сбор средств в поддержку охраняемых природных территорий. Праздник приобрел новое значение, а вместе с ним и новое название - Марш Парков.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85728"/>
            <a:ext cx="67585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Всемирный День Земли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938039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95536" y="3429000"/>
            <a:ext cx="8534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000" b="1" dirty="0"/>
              <a:t>Этот праздник посвящён заповедникам и национальным паркам, которые сохраняют для нас в нетронутом виде красивейшие ландшафты, тысячи редких видов растений и животных, уникальные памятники культуры.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23528" y="5013176"/>
            <a:ext cx="853440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Основная цель «Марша парков» </a:t>
            </a: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 России — </a:t>
            </a: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привлечь общественное внимание к проблемам заповедных территорий России, возродить в людях чувство гордости и ответственности за нашу природу.     </a:t>
            </a:r>
            <a:r>
              <a:rPr lang="ru-RU" sz="2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     </a:t>
            </a:r>
            <a:r>
              <a:rPr lang="ru-RU" sz="2200" dirty="0"/>
              <a:t> </a:t>
            </a:r>
          </a:p>
        </p:txBody>
      </p:sp>
      <p:pic>
        <p:nvPicPr>
          <p:cNvPr id="6" name="Picture 3" descr="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105120" cy="305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419872" y="1268760"/>
            <a:ext cx="5562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Экологический праздник </a:t>
            </a:r>
            <a:r>
              <a:rPr lang="ru-RU" sz="2000" b="1" dirty="0">
                <a:solidFill>
                  <a:srgbClr val="FF0000"/>
                </a:solidFill>
                <a:latin typeface="Tahoma" pitchFamily="34" charset="0"/>
              </a:rPr>
              <a:t>«Марш парков» </a:t>
            </a: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проводится </a:t>
            </a:r>
            <a:r>
              <a:rPr lang="ru-RU" sz="2000" b="1" dirty="0">
                <a:solidFill>
                  <a:srgbClr val="FF0000"/>
                </a:solidFill>
                <a:latin typeface="Tahoma" pitchFamily="34" charset="0"/>
              </a:rPr>
              <a:t>19 — 24 апреля </a:t>
            </a: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во </a:t>
            </a:r>
            <a:r>
              <a:rPr lang="ru-RU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многих странах </a:t>
            </a: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мира</a:t>
            </a:r>
            <a:endParaRPr lang="ru-RU" sz="2000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285728"/>
            <a:ext cx="37737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Марш парков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669568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arsh_parkov-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86050" y="214290"/>
            <a:ext cx="377379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Марш парков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732401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9143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Практическая деятельность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 descr="Изображение 0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7364"/>
            <a:ext cx="4500594" cy="292895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P100046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000372"/>
            <a:ext cx="5000660" cy="328613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643042" y="1214422"/>
            <a:ext cx="5638800" cy="9906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Мы, учащиеся Красноборской средней школы, тоже не остаемся в стороне.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357222" y="4857760"/>
            <a:ext cx="5638800" cy="500066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Посадка деревьев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505200" y="6357934"/>
            <a:ext cx="5638800" cy="500066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Уборка зарослей около нежилых домой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3887" y="96690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latin typeface="Tahoma" pitchFamily="34" charset="0"/>
                <a:cs typeface="Tahoma" pitchFamily="34" charset="0"/>
              </a:rPr>
              <a:t>Существуют два основных периода проведения Международных Дней Земли, имеющих разный смысл </a:t>
            </a:r>
            <a:r>
              <a:rPr lang="ru-RU" sz="2000" dirty="0" smtClean="0">
                <a:latin typeface="Tahoma" pitchFamily="34" charset="0"/>
                <a:cs typeface="Tahoma" pitchFamily="34" charset="0"/>
              </a:rPr>
              <a:t>проведения</a:t>
            </a:r>
            <a:endParaRPr lang="ru-RU" sz="2000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Picture 3" descr="ca041bb23dc2aff65722945a6f71d8b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62" y="980727"/>
            <a:ext cx="4187822" cy="417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62426" y="3409081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21 марта </a:t>
            </a:r>
            <a:r>
              <a:rPr lang="ru-RU" sz="2000" b="1" dirty="0">
                <a:latin typeface="Tahoma" pitchFamily="34" charset="0"/>
              </a:rPr>
              <a:t>в день весеннего равноденствия по инициативе ООН </a:t>
            </a:r>
            <a:endParaRPr lang="ru-RU" sz="2000" b="1" dirty="0" smtClean="0">
              <a:latin typeface="Tahoma" pitchFamily="34" charset="0"/>
            </a:endParaRP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22 апреля </a:t>
            </a:r>
            <a:r>
              <a:rPr lang="ru-RU" sz="2000" b="1" dirty="0">
                <a:latin typeface="Tahoma" pitchFamily="34" charset="0"/>
              </a:rPr>
              <a:t>по инициативе всемирного движения </a:t>
            </a:r>
            <a:r>
              <a:rPr lang="ru-RU" sz="2000" b="1" dirty="0" err="1">
                <a:latin typeface="Tahoma" pitchFamily="34" charset="0"/>
              </a:rPr>
              <a:t>Earth</a:t>
            </a:r>
            <a:r>
              <a:rPr lang="ru-RU" sz="2000" b="1" dirty="0">
                <a:latin typeface="Tahoma" pitchFamily="34" charset="0"/>
              </a:rPr>
              <a:t> </a:t>
            </a:r>
            <a:r>
              <a:rPr lang="ru-RU" sz="2000" b="1" dirty="0" err="1">
                <a:latin typeface="Tahoma" pitchFamily="34" charset="0"/>
              </a:rPr>
              <a:t>Day</a:t>
            </a:r>
            <a:r>
              <a:rPr lang="ru-RU" sz="2000" b="1" dirty="0">
                <a:latin typeface="Tahoma" pitchFamily="34" charset="0"/>
              </a:rPr>
              <a:t> </a:t>
            </a:r>
            <a:r>
              <a:rPr lang="ru-RU" sz="2000" b="1" dirty="0" err="1">
                <a:latin typeface="Tahoma" pitchFamily="34" charset="0"/>
              </a:rPr>
              <a:t>Network</a:t>
            </a:r>
            <a:r>
              <a:rPr lang="ru-RU" sz="2000" b="1" dirty="0">
                <a:latin typeface="Tahoma" pitchFamily="34" charset="0"/>
              </a:rPr>
              <a:t>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4251484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9143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Практическая деятельность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H:\DCIM\103_PANA\P1030341.JPG"/>
          <p:cNvPicPr/>
          <p:nvPr/>
        </p:nvPicPr>
        <p:blipFill>
          <a:blip r:embed="rId2" cstate="print"/>
          <a:srcRect l="12906"/>
          <a:stretch>
            <a:fillRect/>
          </a:stretch>
        </p:blipFill>
        <p:spPr bwMode="auto">
          <a:xfrm>
            <a:off x="357158" y="1214422"/>
            <a:ext cx="4338633" cy="295204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:\DCIM\103_PANA\P10303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143248"/>
            <a:ext cx="4602802" cy="257176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-428660" y="4214818"/>
            <a:ext cx="5638800" cy="857256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Ликвидация 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несанкционированной 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свалки на ул. Т. Савичевой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505200" y="5715016"/>
            <a:ext cx="5638800" cy="857256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Распространение листовок с обращением к жителям села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DSC_08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5076565" cy="3384376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584" y="188640"/>
            <a:ext cx="783900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Любите </a:t>
            </a:r>
            <a:r>
              <a:rPr lang="ru-RU" sz="4400" b="1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и </a:t>
            </a:r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берегите </a:t>
            </a:r>
            <a:r>
              <a:rPr lang="ru-RU" sz="4400" b="1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Землю, </a:t>
            </a:r>
          </a:p>
          <a:p>
            <a:pPr algn="ctr"/>
            <a:r>
              <a:rPr lang="ru-RU" sz="4400" b="1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природу родного края!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 rot="21048602">
            <a:off x="427802" y="4953899"/>
            <a:ext cx="5638800" cy="857256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Озеро «</a:t>
            </a:r>
            <a:r>
              <a:rPr lang="ru-RU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Глуховское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 rot="513173">
            <a:off x="3740171" y="5890004"/>
            <a:ext cx="5638800" cy="857256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Озеро «</a:t>
            </a:r>
            <a:r>
              <a:rPr lang="ru-RU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Глуховское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</p:txBody>
      </p:sp>
      <p:pic>
        <p:nvPicPr>
          <p:cNvPr id="20482" name="Picture 2" descr="G:\МАРИНА ВЛАД\Фото природа\DSC008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636912"/>
            <a:ext cx="4399980" cy="329979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46356769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G:\МАРИНА ВЛАД\Фото природа\13062011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276872"/>
            <a:ext cx="4992555" cy="3744416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</p:pic>
      <p:pic>
        <p:nvPicPr>
          <p:cNvPr id="19459" name="Picture 3" descr="G:\МАРИНА ВЛАД\Фото природа\DSC008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4692263" cy="3672408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 rot="21048602">
            <a:off x="-148261" y="5169924"/>
            <a:ext cx="5638800" cy="857256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Осенний лес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3462" y="285728"/>
            <a:ext cx="783900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Любите </a:t>
            </a:r>
            <a:r>
              <a:rPr lang="ru-RU" sz="4400" b="1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и </a:t>
            </a:r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берегите </a:t>
            </a:r>
            <a:r>
              <a:rPr lang="ru-RU" sz="4400" b="1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Землю, </a:t>
            </a:r>
          </a:p>
          <a:p>
            <a:pPr algn="ctr"/>
            <a:r>
              <a:rPr lang="ru-RU" sz="4400" b="1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природу родного края!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 rot="513173">
            <a:off x="3668288" y="5931773"/>
            <a:ext cx="5638800" cy="857256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Речка  «Теша» </a:t>
            </a:r>
          </a:p>
        </p:txBody>
      </p:sp>
    </p:spTree>
    <p:extLst>
      <p:ext uri="{BB962C8B-B14F-4D97-AF65-F5344CB8AC3E}">
        <p14:creationId xmlns:p14="http://schemas.microsoft.com/office/powerpoint/2010/main" val="246356769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:\Всё с рабочего стола 2014\alena\6 класс\день земли\img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54549" cy="701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39552" y="836712"/>
            <a:ext cx="8227640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Стали люди сильными, как боги, </a:t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И судьба Земли у них в руках. </a:t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Но темнеют страшные ожоги </a:t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У земного шара на боках. </a:t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Мы давно освоили планету, </a:t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Широко шагает новый век. </a:t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На Земле уж белых пятен нет, </a:t>
            </a:r>
            <a:b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Чёрные сотрёшь ли, Человек?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                                       </a:t>
            </a:r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</a:t>
            </a:r>
            <a:r>
              <a:rPr lang="ru-RU" sz="28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. Орлова  </a:t>
            </a:r>
          </a:p>
        </p:txBody>
      </p:sp>
    </p:spTree>
    <p:extLst>
      <p:ext uri="{BB962C8B-B14F-4D97-AF65-F5344CB8AC3E}">
        <p14:creationId xmlns:p14="http://schemas.microsoft.com/office/powerpoint/2010/main" val="151316192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2"/>
          <p:cNvSpPr>
            <a:spLocks noChangeArrowheads="1" noChangeShapeType="1" noTextEdit="1"/>
          </p:cNvSpPr>
          <p:nvPr/>
        </p:nvSpPr>
        <p:spPr bwMode="auto">
          <a:xfrm rot="-231038">
            <a:off x="2286000" y="304800"/>
            <a:ext cx="4572000" cy="990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lin ang="5580000" scaled="1"/>
                </a:gradFill>
                <a:effectLst>
                  <a:outerShdw dist="53882" dir="2700000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С Днём Земли!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 rot="-231038">
            <a:off x="2307056" y="230777"/>
            <a:ext cx="4572000" cy="990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solidFill>
                  <a:schemeClr val="accent6">
                    <a:lumMod val="75000"/>
                  </a:schemeClr>
                </a:solidFill>
                <a:effectLst>
                  <a:outerShdw dist="53882" dir="2700000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С Днём Земли!</a:t>
            </a:r>
          </a:p>
        </p:txBody>
      </p:sp>
    </p:spTree>
    <p:extLst>
      <p:ext uri="{BB962C8B-B14F-4D97-AF65-F5344CB8AC3E}">
        <p14:creationId xmlns:p14="http://schemas.microsoft.com/office/powerpoint/2010/main" val="1450051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836712"/>
            <a:ext cx="8249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</a:t>
            </a:r>
            <a:r>
              <a:rPr lang="en-US" dirty="0" smtClean="0"/>
              <a:t>http</a:t>
            </a:r>
            <a:r>
              <a:rPr lang="en-US" dirty="0"/>
              <a:t>://yandex.ru/images/search?text=</a:t>
            </a:r>
            <a:r>
              <a:rPr lang="ru-RU" dirty="0"/>
              <a:t>картинки%20день%20земли&amp;</a:t>
            </a:r>
            <a:r>
              <a:rPr lang="en-US" dirty="0" err="1" smtClean="0"/>
              <a:t>stype</a:t>
            </a:r>
            <a:r>
              <a:rPr lang="en-US" dirty="0" smtClean="0"/>
              <a:t>=</a:t>
            </a:r>
            <a:r>
              <a:rPr lang="en-US" dirty="0" err="1" smtClean="0"/>
              <a:t>image&amp;lr</a:t>
            </a:r>
            <a:r>
              <a:rPr lang="en-US" dirty="0" smtClean="0"/>
              <a:t>=11080&amp;noreask=1&amp;source=</a:t>
            </a:r>
            <a:r>
              <a:rPr lang="en-US" dirty="0" err="1" smtClean="0"/>
              <a:t>wiz&amp;uinfo</a:t>
            </a:r>
            <a:r>
              <a:rPr lang="en-US" dirty="0" smtClean="0"/>
              <a:t>=sw-1280-sh-800-ww-1263-wh-670-pd-1-wp-16x10_1280x800-lt-233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214290"/>
            <a:ext cx="463644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Интернет-ресурсы</a:t>
            </a:r>
            <a:endParaRPr lang="ru-RU" sz="3200" b="1" cap="none" spc="0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16832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 </a:t>
            </a:r>
            <a:r>
              <a:rPr lang="en-US" dirty="0" smtClean="0"/>
              <a:t>http</a:t>
            </a:r>
            <a:r>
              <a:rPr lang="en-US" dirty="0"/>
              <a:t>://ru.wikipedia.org/wiki/%C4%E5%ED%FC_%C7%E5%EC%EB%E8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420888"/>
            <a:ext cx="5958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 </a:t>
            </a:r>
            <a:r>
              <a:rPr lang="en-US" dirty="0" smtClean="0"/>
              <a:t>http</a:t>
            </a:r>
            <a:r>
              <a:rPr lang="en-US" dirty="0"/>
              <a:t>://www.inmoment.ru/holidays/day_ground.html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967335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4. </a:t>
            </a:r>
            <a:r>
              <a:rPr lang="en-US" dirty="0" smtClean="0"/>
              <a:t>http</a:t>
            </a:r>
            <a:r>
              <a:rPr lang="en-US" dirty="0"/>
              <a:t>://www.togur-school.tom.ru/trifonova/ekos/aprel22.htm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9796051"/>
      </p:ext>
    </p:extLst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786050" y="1857364"/>
            <a:ext cx="5867400" cy="15240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cs typeface="Tahoma" pitchFamily="34" charset="0"/>
              </a:rPr>
              <a:t>Праздник учрежден в 1971 году по решению ООН, когда генеральный секретарь У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cs typeface="Tahoma" pitchFamily="34" charset="0"/>
              </a:rPr>
              <a:t>Тан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cs typeface="Tahoma" pitchFamily="34" charset="0"/>
              </a:rPr>
              <a:t> подписал специальное обращение к народам Земли</a:t>
            </a:r>
            <a:r>
              <a:rPr lang="ru-RU" sz="20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.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85720" y="3000372"/>
            <a:ext cx="5867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ru-RU" sz="2000" b="1" dirty="0">
                <a:latin typeface="Tahoma" pitchFamily="34" charset="0"/>
                <a:cs typeface="Tahoma" pitchFamily="34" charset="0"/>
              </a:rPr>
              <a:t>«Пусть будут лишь мирные и радостные Дни Земли для нашего прекрасного космического корабля — планеты Земля, летящей и вращающейся посреди холодного космоса со своим столь уязвимым грузом жизни…»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2000" b="1" i="1" dirty="0">
                <a:latin typeface="Tahoma" pitchFamily="34" charset="0"/>
                <a:cs typeface="Tahoma" pitchFamily="34" charset="0"/>
              </a:rPr>
              <a:t>Генеральный секретарь ООН У Тан, </a:t>
            </a:r>
            <a:endParaRPr lang="ru-RU" sz="2000" b="1" i="1" dirty="0" smtClean="0"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000" b="1" i="1" dirty="0" smtClean="0">
                <a:latin typeface="Tahoma" pitchFamily="34" charset="0"/>
                <a:cs typeface="Tahoma" pitchFamily="34" charset="0"/>
              </a:rPr>
              <a:t>21 </a:t>
            </a:r>
            <a:r>
              <a:rPr lang="ru-RU" sz="2000" b="1" i="1" dirty="0">
                <a:latin typeface="Tahoma" pitchFamily="34" charset="0"/>
                <a:cs typeface="Tahoma" pitchFamily="34" charset="0"/>
              </a:rPr>
              <a:t>марта 1971 года.</a:t>
            </a:r>
          </a:p>
        </p:txBody>
      </p:sp>
      <p:pic>
        <p:nvPicPr>
          <p:cNvPr id="5" name="Picture 6" descr="рис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2786058"/>
            <a:ext cx="2438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39727739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214422"/>
            <a:ext cx="249555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857620" y="357166"/>
            <a:ext cx="362952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День Земли </a:t>
            </a:r>
          </a:p>
          <a:p>
            <a:pPr algn="ctr"/>
            <a:r>
              <a:rPr lang="ru-RU" sz="4400" b="1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- 21 марта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11097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844635"/>
              </p:ext>
            </p:extLst>
          </p:nvPr>
        </p:nvGraphicFramePr>
        <p:xfrm>
          <a:off x="381000" y="188640"/>
          <a:ext cx="2133600" cy="2311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Документ" r:id="rId4" imgW="1757537" imgH="1901197" progId="Word.Document.8">
                  <p:embed/>
                </p:oleObj>
              </mc:Choice>
              <mc:Fallback>
                <p:oleObj name="Документ" r:id="rId4" imgW="1757537" imgH="1901197" progId="Word.Document.8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88640"/>
                        <a:ext cx="2133600" cy="23111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1520" y="2564904"/>
            <a:ext cx="8534400" cy="40386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Возник этот праздник в 1872 году в США, по инициативе министра земледелия штата Небраска Дж. Стерлинга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Мортона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 Он  предложил заняться озеленением, устроить День дерева. Только в первый День дерева жители штата посадили около миллиона деревьев. 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Позднее, в 1882 году, правительство штата Небраска учредило День Дерева как официальный праздник, и отмечать его стали </a:t>
            </a:r>
            <a:r>
              <a:rPr lang="ru-RU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22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апреля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в день рождения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Мортона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 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1970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г.по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инициативе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Гейлорда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Нельсона, сенатора от штата Висконсин День Дерева получил новое название - День Земли.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  <a:defRPr/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428604"/>
            <a:ext cx="362952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День Земли </a:t>
            </a:r>
          </a:p>
          <a:p>
            <a:pPr algn="ctr"/>
            <a:r>
              <a:rPr lang="ru-RU" sz="4400" b="1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- 22 апреля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486429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Символ Дня Земл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1643050"/>
            <a:ext cx="47244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42910" y="5572140"/>
            <a:ext cx="7999413" cy="6858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Зелёная греческая буква Θ на белом фоне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285728"/>
            <a:ext cx="53735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Символ Дня Земли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787657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флаг Земл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1285860"/>
            <a:ext cx="472440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3581400"/>
            <a:ext cx="8229600" cy="28194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Флаг Земли не является официальным символом чего-либо, представляет собой фотографию планеты из космоса (снимок, сделанный астронавтами Аполлона-17 по дороге к Луне) на тёмно-синем фоне. </a:t>
            </a: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Традиционно Флаг связан с Днем Земли и многими другими природоохранными, миротворческими и гражданскими международными мероприятиям.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285728"/>
            <a:ext cx="46602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Флаг Дня Земли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381359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2590800" y="304800"/>
            <a:ext cx="6324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  <a:defRPr/>
            </a:pPr>
            <a:r>
              <a:rPr lang="ru-RU" sz="2000" b="1" dirty="0">
                <a:latin typeface="Tahoma" pitchFamily="34" charset="0"/>
              </a:rPr>
              <a:t>День Земли (</a:t>
            </a:r>
            <a:r>
              <a:rPr lang="ru-RU" sz="2000" b="1" dirty="0">
                <a:latin typeface="Tahoma" pitchFamily="34" charset="0"/>
                <a:hlinkClick r:id="rId2" tooltip="Английский язык"/>
              </a:rPr>
              <a:t>англ.</a:t>
            </a:r>
            <a:r>
              <a:rPr lang="ru-RU" sz="2000" b="1" dirty="0">
                <a:latin typeface="Tahoma" pitchFamily="34" charset="0"/>
              </a:rPr>
              <a:t> </a:t>
            </a:r>
            <a:r>
              <a:rPr lang="ru-RU" sz="2000" b="1" i="1" dirty="0" err="1">
                <a:latin typeface="Tahoma" pitchFamily="34" charset="0"/>
              </a:rPr>
              <a:t>Earth</a:t>
            </a:r>
            <a:r>
              <a:rPr lang="ru-RU" sz="2000" b="1" i="1" dirty="0">
                <a:latin typeface="Tahoma" pitchFamily="34" charset="0"/>
              </a:rPr>
              <a:t> </a:t>
            </a:r>
            <a:r>
              <a:rPr lang="ru-RU" sz="2000" b="1" i="1" dirty="0" err="1">
                <a:latin typeface="Tahoma" pitchFamily="34" charset="0"/>
              </a:rPr>
              <a:t>Day</a:t>
            </a:r>
            <a:r>
              <a:rPr lang="ru-RU" sz="2000" b="1" dirty="0">
                <a:latin typeface="Tahoma" pitchFamily="34" charset="0"/>
              </a:rPr>
              <a:t>) — название, используемое по отношению к различным мероприятиям, </a:t>
            </a:r>
            <a:r>
              <a:rPr lang="ru-RU" sz="2000" b="1" dirty="0" smtClean="0">
                <a:latin typeface="Tahoma" pitchFamily="34" charset="0"/>
              </a:rPr>
              <a:t>проводимым </a:t>
            </a:r>
            <a:r>
              <a:rPr lang="ru-RU" sz="2000" b="1" dirty="0">
                <a:latin typeface="Tahoma" pitchFamily="34" charset="0"/>
              </a:rPr>
              <a:t>весной и призванным побудить людей быть внимательнее к хрупкой и уязвимой окружающей среде на планете Земля. 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667000" y="2057400"/>
            <a:ext cx="62484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2000" b="1" dirty="0">
                <a:latin typeface="Tahoma" pitchFamily="34" charset="0"/>
              </a:rPr>
              <a:t>День Земли — это праздник, который отмечают люди всех национальностей и вероисповеданий.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04800" y="3657600"/>
            <a:ext cx="4953000" cy="25908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День Земли — это гражданская инициатива, которая призвана объединять всё население планеты в деле защиты окружающей среды. 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Она открыта для присоединения любых людей, групп и организаций. </a:t>
            </a:r>
          </a:p>
        </p:txBody>
      </p:sp>
      <p:pic>
        <p:nvPicPr>
          <p:cNvPr id="5" name="Picture 7" descr="8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2205038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Международный день Земли_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124200"/>
            <a:ext cx="3429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6248400" y="4267200"/>
            <a:ext cx="211455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latin typeface="Impact"/>
              </a:rPr>
              <a:t>День Земли</a:t>
            </a:r>
          </a:p>
        </p:txBody>
      </p:sp>
    </p:spTree>
    <p:extLst>
      <p:ext uri="{BB962C8B-B14F-4D97-AF65-F5344CB8AC3E}">
        <p14:creationId xmlns:p14="http://schemas.microsoft.com/office/powerpoint/2010/main" val="28040805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85720" y="4929198"/>
            <a:ext cx="8458200" cy="16002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этот день в разных странах звучит Колокол Мира, призывающий людей беречь мир и жизнь на Планете, способствовать дружбе и взаимопониманию всех народов.</a:t>
            </a: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Колокол Мира — символ спокойствия, мирной жизни и дружбы, вечного братства и солидарности народов. </a:t>
            </a:r>
          </a:p>
        </p:txBody>
      </p:sp>
      <p:pic>
        <p:nvPicPr>
          <p:cNvPr id="3" name="Picture 3" descr="Первый колоко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1000108"/>
            <a:ext cx="5507689" cy="365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вон колокола ми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572000" y="3857628"/>
            <a:ext cx="609600" cy="609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43174" y="142852"/>
            <a:ext cx="40767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Колокол Мира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8129066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0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Колокол Мира в Япони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071546"/>
            <a:ext cx="5562600" cy="340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46085" y="4737463"/>
            <a:ext cx="8458200" cy="2133600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Первый Колокол Мира был установлен в июне 1954 года в штаб-квартире ООН, в японском дворике. Он был отлит в Японии из монет, собранных детьми из 60 стран. 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Надпись на Колоколе гласит: </a:t>
            </a:r>
          </a:p>
          <a:p>
            <a:pPr marL="0" indent="0" algn="ctr"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«Да здравствует всеобщий мир во всем мире»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142852"/>
            <a:ext cx="40767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Колокол Мира</a:t>
            </a:r>
            <a:endParaRPr lang="ru-RU" sz="44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звон колокола ми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572000" y="38576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49325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0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Другая 5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665</TotalTime>
  <Words>820</Words>
  <Application>Microsoft Office PowerPoint</Application>
  <PresentationFormat>Экран (4:3)</PresentationFormat>
  <Paragraphs>92</Paragraphs>
  <Slides>25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Воздушный поток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Пользователь Windows</cp:lastModifiedBy>
  <cp:revision>73</cp:revision>
  <dcterms:modified xsi:type="dcterms:W3CDTF">2022-03-03T15:33:33Z</dcterms:modified>
</cp:coreProperties>
</file>