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66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CFFE4-4758-41B1-9CA9-4B5FC88C38D8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9A6D7-9CED-4237-B732-AAC04DA4F6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CFFE4-4758-41B1-9CA9-4B5FC88C38D8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9A6D7-9CED-4237-B732-AAC04DA4F6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CFFE4-4758-41B1-9CA9-4B5FC88C38D8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9A6D7-9CED-4237-B732-AAC04DA4F6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CFFE4-4758-41B1-9CA9-4B5FC88C38D8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9A6D7-9CED-4237-B732-AAC04DA4F6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CFFE4-4758-41B1-9CA9-4B5FC88C38D8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9A6D7-9CED-4237-B732-AAC04DA4F6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CFFE4-4758-41B1-9CA9-4B5FC88C38D8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9A6D7-9CED-4237-B732-AAC04DA4F6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CFFE4-4758-41B1-9CA9-4B5FC88C38D8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9A6D7-9CED-4237-B732-AAC04DA4F6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CFFE4-4758-41B1-9CA9-4B5FC88C38D8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9A6D7-9CED-4237-B732-AAC04DA4F6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CFFE4-4758-41B1-9CA9-4B5FC88C38D8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9A6D7-9CED-4237-B732-AAC04DA4F6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CFFE4-4758-41B1-9CA9-4B5FC88C38D8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9A6D7-9CED-4237-B732-AAC04DA4F6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CFFE4-4758-41B1-9CA9-4B5FC88C38D8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9A6D7-9CED-4237-B732-AAC04DA4F6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8CFFE4-4758-41B1-9CA9-4B5FC88C38D8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F9A6D7-9CED-4237-B732-AAC04DA4F68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gif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59CA4"/>
              </a:clrFrom>
              <a:clrTo>
                <a:srgbClr val="859CA4">
                  <a:alpha val="0"/>
                </a:srgbClr>
              </a:clrTo>
            </a:clrChange>
            <a:lum bright="30000" contrast="40000"/>
          </a:blip>
          <a:srcRect/>
          <a:stretch>
            <a:fillRect/>
          </a:stretch>
        </p:blipFill>
        <p:spPr bwMode="auto">
          <a:xfrm>
            <a:off x="285720" y="1428736"/>
            <a:ext cx="8572560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2976" y="571480"/>
            <a:ext cx="7358114" cy="2428892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Участие нижегородцев в</a:t>
            </a:r>
          </a:p>
          <a:p>
            <a:r>
              <a:rPr lang="ru-RU" sz="4400" b="1" dirty="0" smtClean="0">
                <a:solidFill>
                  <a:srgbClr val="FF0000"/>
                </a:solidFill>
              </a:rPr>
              <a:t>Отечественной войне</a:t>
            </a:r>
          </a:p>
          <a:p>
            <a:r>
              <a:rPr lang="ru-RU" sz="4400" b="1" dirty="0" smtClean="0">
                <a:solidFill>
                  <a:srgbClr val="FF0000"/>
                </a:solidFill>
              </a:rPr>
              <a:t>1812 года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71546"/>
          </a:xfrm>
        </p:spPr>
        <p:txBody>
          <a:bodyPr>
            <a:noAutofit/>
          </a:bodyPr>
          <a:lstStyle/>
          <a:p>
            <a:pPr algn="l"/>
            <a:r>
              <a:rPr lang="ru-RU" sz="3200" b="1" dirty="0" smtClean="0"/>
              <a:t>Формирование Нижегородского ополчения 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6000768"/>
            <a:ext cx="8215370" cy="857232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b="1" dirty="0" smtClean="0"/>
              <a:t>Центром 3 округа стал город Нижний Новгород</a:t>
            </a:r>
            <a:endParaRPr lang="ru-RU" b="1" dirty="0"/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0" y="214290"/>
            <a:ext cx="8929718" cy="6429420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2290" name="Picture 2" descr="http://img-fotki.yandex.ru/get/10/batena.c/0_82a8_20f30dd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071546"/>
            <a:ext cx="1951329" cy="257176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857488" y="1428736"/>
            <a:ext cx="392909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FF0000"/>
                </a:solidFill>
              </a:rPr>
              <a:t>18(30) июля 1812 г. </a:t>
            </a:r>
            <a:r>
              <a:rPr lang="ru-RU" sz="2200" b="1" dirty="0" smtClean="0"/>
              <a:t>– Александр I подписывает манифест об организации округов ополчения</a:t>
            </a:r>
          </a:p>
          <a:p>
            <a:pPr algn="ctr"/>
            <a:r>
              <a:rPr lang="ru-RU" sz="2200" b="1" dirty="0" smtClean="0"/>
              <a:t>В 3-й округ под командованием генерал –</a:t>
            </a:r>
          </a:p>
          <a:p>
            <a:pPr algn="ctr"/>
            <a:r>
              <a:rPr lang="ru-RU" sz="2200" b="1" dirty="0" smtClean="0"/>
              <a:t>лейтенанта П.А. Толстого входили ополченцы Вятской, Казанской, Костромской , </a:t>
            </a:r>
            <a:r>
              <a:rPr lang="ru-RU" sz="2200" b="1" dirty="0" smtClean="0">
                <a:solidFill>
                  <a:srgbClr val="FF0000"/>
                </a:solidFill>
              </a:rPr>
              <a:t>Нижегородской,</a:t>
            </a:r>
          </a:p>
          <a:p>
            <a:pPr algn="ctr"/>
            <a:r>
              <a:rPr lang="ru-RU" sz="2200" b="1" dirty="0" smtClean="0"/>
              <a:t>Пензенской и </a:t>
            </a:r>
            <a:r>
              <a:rPr lang="ru-RU" sz="2200" b="1" dirty="0" err="1" smtClean="0"/>
              <a:t>Симбирской</a:t>
            </a:r>
            <a:r>
              <a:rPr lang="ru-RU" sz="2200" b="1" dirty="0" smtClean="0"/>
              <a:t> губерний</a:t>
            </a:r>
            <a:endParaRPr lang="ru-RU" sz="2200" b="1" dirty="0"/>
          </a:p>
        </p:txBody>
      </p:sp>
      <p:pic>
        <p:nvPicPr>
          <p:cNvPr id="12292" name="Picture 4" descr="http://www.museum.ru/imgB.asp?135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29454" y="2928934"/>
            <a:ext cx="1857358" cy="235265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7215206" y="5357826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П.А. Толстой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4876" y="274638"/>
            <a:ext cx="3971924" cy="243998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Полки располагались в Сергаче, Ардатове, 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Лукоянове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 Нижнем Новгороде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253a39c29edf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4643439" cy="6858000"/>
          </a:xfrm>
        </p:spPr>
      </p:pic>
      <p:pic>
        <p:nvPicPr>
          <p:cNvPr id="17410" name="Picture 2" descr="http://www.modelsculpt.org/forum_/userpix/28_img763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2790784"/>
            <a:ext cx="3571900" cy="3871940"/>
          </a:xfrm>
          <a:prstGeom prst="rect">
            <a:avLst/>
          </a:prstGeom>
          <a:noFill/>
        </p:spPr>
      </p:pic>
      <p:pic>
        <p:nvPicPr>
          <p:cNvPr id="6" name="Содержимое 3" descr="253a39c29edf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637" y="353404"/>
            <a:ext cx="4534826" cy="6309320"/>
          </a:xfrm>
          <a:prstGeom prst="rect">
            <a:avLst/>
          </a:prstGeom>
        </p:spPr>
      </p:pic>
      <p:pic>
        <p:nvPicPr>
          <p:cNvPr id="12" name="Picture 7" descr="http://www.adjudant.ru/table/images/Rus_Army_1812_3/13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7356" y="2857496"/>
            <a:ext cx="250033" cy="357190"/>
          </a:xfrm>
          <a:prstGeom prst="rect">
            <a:avLst/>
          </a:prstGeom>
          <a:noFill/>
        </p:spPr>
      </p:pic>
      <p:pic>
        <p:nvPicPr>
          <p:cNvPr id="13" name="Picture 7" descr="http://www.adjudant.ru/table/images/Rus_Army_1812_3/13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5000636"/>
            <a:ext cx="250033" cy="357190"/>
          </a:xfrm>
          <a:prstGeom prst="rect">
            <a:avLst/>
          </a:prstGeom>
          <a:noFill/>
        </p:spPr>
      </p:pic>
      <p:pic>
        <p:nvPicPr>
          <p:cNvPr id="14" name="Picture 7" descr="http://www.adjudant.ru/table/images/Rus_Army_1812_3/13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71670" y="5500702"/>
            <a:ext cx="250033" cy="357190"/>
          </a:xfrm>
          <a:prstGeom prst="rect">
            <a:avLst/>
          </a:prstGeom>
          <a:noFill/>
        </p:spPr>
      </p:pic>
      <p:pic>
        <p:nvPicPr>
          <p:cNvPr id="15" name="Picture 7" descr="http://www.adjudant.ru/table/images/Rus_Army_1812_3/13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86050" y="4214818"/>
            <a:ext cx="250033" cy="3571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48" y="214290"/>
            <a:ext cx="4857752" cy="3857652"/>
          </a:xfrm>
        </p:spPr>
        <p:txBody>
          <a:bodyPr>
            <a:norm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 Нижнем Новгороде был создан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комитет ополчений и принято решение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сформировать из ратников 5 пеших и 1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конный полк. Начальником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Нижегородской военной силы был избран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действительный камергер князь Г. А.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Грузинский, командирами пеших полков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утверждены полковники Я. И. Каратаев, М.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К.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Агалин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, князь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Звенигородский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, Ф. Ф.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Раль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Шебуев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. Конным полком было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поручено командовать бывшему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гвардейскому ротмистру, действительному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статскому советнику Козлов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AutoShape 2" descr="http://www.nukri.org/modules/typetool/pnincludes/uploads/kjh2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8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28624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91" name="Picture 7" descr="http://www.adjudant.ru/table/images/Rus_Army_1812_3/13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86155" y="5857892"/>
            <a:ext cx="557217" cy="796023"/>
          </a:xfrm>
          <a:prstGeom prst="rect">
            <a:avLst/>
          </a:prstGeom>
          <a:noFill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3857628"/>
            <a:ext cx="2286016" cy="2743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 descr="C:\Documents and Settings\User\Рабочий стол\Новая папка\ттттттт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4429132"/>
            <a:ext cx="1500198" cy="2122922"/>
          </a:xfrm>
          <a:prstGeom prst="rect">
            <a:avLst/>
          </a:prstGeom>
          <a:noFill/>
        </p:spPr>
      </p:pic>
      <p:pic>
        <p:nvPicPr>
          <p:cNvPr id="14" name="Picture 6" descr="http://www.chitalnya.ru/upload/491/3652212764136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3108" y="4429132"/>
            <a:ext cx="1478468" cy="2143140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6929454" y="3929066"/>
            <a:ext cx="200026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Князь Грузинский Георгий Александрович, предводитель Нижегородского дворянства, начальник Нижегородского ополчения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29058" y="357166"/>
            <a:ext cx="4786314" cy="2500330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Дворяне приобрели</a:t>
            </a:r>
            <a:br>
              <a:rPr lang="ru-RU" sz="2800" b="1" dirty="0" smtClean="0"/>
            </a:br>
            <a:r>
              <a:rPr lang="ru-RU" sz="2800" b="1" dirty="0" smtClean="0"/>
              <a:t>для ополчения 1280 ружей, 3</a:t>
            </a:r>
            <a:br>
              <a:rPr lang="ru-RU" sz="2800" b="1" dirty="0" smtClean="0"/>
            </a:br>
            <a:r>
              <a:rPr lang="ru-RU" sz="2800" b="1" dirty="0" smtClean="0"/>
              <a:t>тыс. ружей поступило из</a:t>
            </a:r>
            <a:br>
              <a:rPr lang="ru-RU" sz="2800" b="1" dirty="0" smtClean="0"/>
            </a:br>
            <a:r>
              <a:rPr lang="ru-RU" sz="2800" b="1" dirty="0" smtClean="0"/>
              <a:t>артиллерийского депо в</a:t>
            </a:r>
            <a:br>
              <a:rPr lang="ru-RU" sz="2800" b="1" dirty="0" smtClean="0"/>
            </a:br>
            <a:r>
              <a:rPr lang="ru-RU" sz="2800" b="1" dirty="0" smtClean="0"/>
              <a:t>Нижнем Новгороде.</a:t>
            </a:r>
            <a:endParaRPr lang="ru-RU" sz="2800" b="1" dirty="0"/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3454854" cy="4786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428596" y="5143512"/>
            <a:ext cx="51435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Общая сумма пожертвований</a:t>
            </a:r>
          </a:p>
          <a:p>
            <a:r>
              <a:rPr lang="ru-RU" sz="2400" b="1" dirty="0" smtClean="0"/>
              <a:t>на ополчение составила более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1 млн. </a:t>
            </a:r>
            <a:r>
              <a:rPr lang="ru-RU" sz="2400" b="1" dirty="0" err="1" smtClean="0">
                <a:solidFill>
                  <a:srgbClr val="FF0000"/>
                </a:solidFill>
              </a:rPr>
              <a:t>руб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1946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072198" y="2851290"/>
            <a:ext cx="3071802" cy="4006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4000496" cy="3297238"/>
          </a:xfrm>
        </p:spPr>
        <p:txBody>
          <a:bodyPr>
            <a:normAutofit fontScale="90000"/>
          </a:bodyPr>
          <a:lstStyle/>
          <a:p>
            <a:r>
              <a:rPr lang="ru-RU" sz="1800" b="1" dirty="0" smtClean="0"/>
              <a:t>Нижегородское ополчение</a:t>
            </a:r>
            <a:br>
              <a:rPr lang="ru-RU" sz="1800" b="1" dirty="0" smtClean="0"/>
            </a:br>
            <a:r>
              <a:rPr lang="ru-RU" sz="1800" b="1" dirty="0" smtClean="0"/>
              <a:t>формировалось сравнительно успешно.</a:t>
            </a:r>
            <a:br>
              <a:rPr lang="ru-RU" sz="1800" b="1" dirty="0" smtClean="0"/>
            </a:br>
            <a:r>
              <a:rPr lang="ru-RU" sz="1800" b="1" dirty="0" smtClean="0"/>
              <a:t>Однако не во всех уездах в разгар</a:t>
            </a:r>
            <a:br>
              <a:rPr lang="ru-RU" sz="1800" b="1" dirty="0" smtClean="0"/>
            </a:br>
            <a:r>
              <a:rPr lang="ru-RU" sz="1800" b="1" dirty="0" smtClean="0"/>
              <a:t>уборочных сельскохозяйственных работ</a:t>
            </a:r>
            <a:br>
              <a:rPr lang="ru-RU" sz="1800" b="1" dirty="0" smtClean="0"/>
            </a:br>
            <a:r>
              <a:rPr lang="ru-RU" sz="1800" b="1" dirty="0" smtClean="0"/>
              <a:t>помещики с желанием отдавали крестьян</a:t>
            </a:r>
            <a:br>
              <a:rPr lang="ru-RU" sz="1800" b="1" dirty="0" smtClean="0"/>
            </a:br>
            <a:r>
              <a:rPr lang="ru-RU" sz="1800" b="1" dirty="0" smtClean="0"/>
              <a:t>в ратники. Нижегородский губернатор</a:t>
            </a:r>
            <a:br>
              <a:rPr lang="ru-RU" sz="1800" b="1" dirty="0" smtClean="0"/>
            </a:br>
            <a:r>
              <a:rPr lang="ru-RU" sz="1800" b="1" dirty="0" err="1" smtClean="0"/>
              <a:t>Руновский</a:t>
            </a:r>
            <a:r>
              <a:rPr lang="ru-RU" sz="1800" b="1" dirty="0" smtClean="0"/>
              <a:t> потребовал от уездных</a:t>
            </a:r>
            <a:br>
              <a:rPr lang="ru-RU" sz="1800" b="1" dirty="0" smtClean="0"/>
            </a:br>
            <a:r>
              <a:rPr lang="ru-RU" sz="1800" b="1" dirty="0" smtClean="0"/>
              <a:t>земских судов установления более</a:t>
            </a:r>
            <a:br>
              <a:rPr lang="ru-RU" sz="1800" b="1" dirty="0" smtClean="0"/>
            </a:br>
            <a:r>
              <a:rPr lang="ru-RU" sz="1800" b="1" dirty="0" smtClean="0"/>
              <a:t>строгого контроля за сбором ратников. Во</a:t>
            </a:r>
            <a:br>
              <a:rPr lang="ru-RU" sz="1800" b="1" dirty="0" smtClean="0"/>
            </a:br>
            <a:r>
              <a:rPr lang="ru-RU" sz="1800" b="1" dirty="0" smtClean="0"/>
              <a:t>все уезды были посланы заседатели для</a:t>
            </a:r>
            <a:br>
              <a:rPr lang="ru-RU" sz="1800" b="1" dirty="0" smtClean="0"/>
            </a:br>
            <a:r>
              <a:rPr lang="ru-RU" sz="1800" b="1" dirty="0" smtClean="0"/>
              <a:t>проверки выполнения постановления</a:t>
            </a:r>
            <a:br>
              <a:rPr lang="ru-RU" sz="1800" b="1" dirty="0" smtClean="0"/>
            </a:br>
            <a:r>
              <a:rPr lang="ru-RU" sz="1800" b="1" dirty="0" smtClean="0"/>
              <a:t>дворянского собрания.</a:t>
            </a:r>
            <a:endParaRPr lang="ru-RU" sz="1800" b="1" dirty="0"/>
          </a:p>
        </p:txBody>
      </p:sp>
      <p:pic>
        <p:nvPicPr>
          <p:cNvPr id="20482" name="Picture 2" descr="http://www.horeman.ru/_pu/0/4371606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93231" y="0"/>
            <a:ext cx="5050768" cy="6858000"/>
          </a:xfrm>
          <a:prstGeom prst="rect">
            <a:avLst/>
          </a:prstGeom>
          <a:noFill/>
        </p:spPr>
      </p:pic>
      <p:pic>
        <p:nvPicPr>
          <p:cNvPr id="8" name="Содержимое 3" descr="253a39c29edf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2264" y="3214686"/>
            <a:ext cx="2286016" cy="3376269"/>
          </a:xfrm>
          <a:prstGeom prst="rect">
            <a:avLst/>
          </a:prstGeom>
        </p:spPr>
      </p:pic>
      <p:pic>
        <p:nvPicPr>
          <p:cNvPr id="20486" name="Picture 6" descr="http://www.chitalnya.ru/upload/491/3652212764136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3500438"/>
            <a:ext cx="1982239" cy="2873390"/>
          </a:xfrm>
          <a:prstGeom prst="rect">
            <a:avLst/>
          </a:prstGeom>
          <a:noFill/>
        </p:spPr>
      </p:pic>
      <p:pic>
        <p:nvPicPr>
          <p:cNvPr id="7" name="Picture 7" descr="http://www.adjudant.ru/table/images/Rus_Army_1812_3/13.gif"/>
          <p:cNvPicPr>
            <a:picLocks noGrp="1" noChangeAspect="1" noChangeArrowheads="1"/>
          </p:cNvPicPr>
          <p:nvPr>
            <p:ph idx="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2478867" y="4500570"/>
            <a:ext cx="1459706" cy="20852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28596" y="2428868"/>
            <a:ext cx="442915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К концу сентября 1812 г. сбор ратников</a:t>
            </a:r>
          </a:p>
          <a:p>
            <a:pPr algn="ctr"/>
            <a:r>
              <a:rPr lang="ru-RU" b="1" dirty="0" smtClean="0"/>
              <a:t>Нижегородского ополчения в основном</a:t>
            </a:r>
          </a:p>
          <a:p>
            <a:pPr algn="ctr"/>
            <a:r>
              <a:rPr lang="ru-RU" b="1" dirty="0" smtClean="0"/>
              <a:t>был завершен. В пяти пеших и одном</a:t>
            </a:r>
          </a:p>
          <a:p>
            <a:pPr algn="ctr"/>
            <a:r>
              <a:rPr lang="ru-RU" b="1" dirty="0" smtClean="0"/>
              <a:t>конном полку состояло 12 922 человека.</a:t>
            </a:r>
          </a:p>
          <a:p>
            <a:pPr algn="ctr"/>
            <a:r>
              <a:rPr lang="ru-RU" b="1" dirty="0" smtClean="0"/>
              <a:t>К концу сентября из недопоставленных помещиками крестьян было сформировано еще две команды по</a:t>
            </a:r>
          </a:p>
          <a:p>
            <a:pPr algn="ctr"/>
            <a:r>
              <a:rPr lang="ru-RU" b="1" dirty="0" smtClean="0"/>
              <a:t>200 человек каждая, а также одна рота в</a:t>
            </a:r>
          </a:p>
          <a:p>
            <a:pPr algn="ctr"/>
            <a:r>
              <a:rPr lang="ru-RU" b="1" dirty="0" smtClean="0"/>
              <a:t>212 человек, составленная из</a:t>
            </a:r>
          </a:p>
          <a:p>
            <a:pPr algn="ctr"/>
            <a:r>
              <a:rPr lang="ru-RU" b="1" dirty="0" smtClean="0"/>
              <a:t>нижегородских ремесленников и мещан.</a:t>
            </a:r>
          </a:p>
          <a:p>
            <a:pPr algn="ctr"/>
            <a:r>
              <a:rPr lang="ru-RU" b="1" dirty="0" smtClean="0"/>
              <a:t>Таким образом, общее число</a:t>
            </a:r>
          </a:p>
          <a:p>
            <a:pPr algn="ctr"/>
            <a:r>
              <a:rPr lang="ru-RU" b="1" dirty="0" smtClean="0"/>
              <a:t>сформированных пеших и конных полков</a:t>
            </a:r>
          </a:p>
          <a:p>
            <a:pPr algn="ctr"/>
            <a:r>
              <a:rPr lang="ru-RU" b="1" dirty="0" smtClean="0"/>
              <a:t>составило 13 534 человек.</a:t>
            </a:r>
            <a:endParaRPr lang="ru-RU" b="1" dirty="0"/>
          </a:p>
        </p:txBody>
      </p:sp>
      <p:pic>
        <p:nvPicPr>
          <p:cNvPr id="21506" name="Picture 2" descr="C:\Documents and Settings\User\Рабочий стол\юююююююю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0"/>
            <a:ext cx="8001056" cy="2214554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286380" y="2357430"/>
            <a:ext cx="3229222" cy="4500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74638"/>
            <a:ext cx="8186766" cy="1797040"/>
          </a:xfrm>
        </p:spPr>
        <p:txBody>
          <a:bodyPr>
            <a:noAutofit/>
          </a:bodyPr>
          <a:lstStyle/>
          <a:p>
            <a:pPr algn="just"/>
            <a:r>
              <a:rPr lang="ru-RU" sz="2000" b="1" dirty="0" smtClean="0"/>
              <a:t>В Отечественную войну 1812 г. в Нижний Новгород был эвакуирован из древней столицы Московский университет. Многие преподаватели и студенты, особенно медики, пополнили ряды Нижегородского ополчения. Они составили основу полковых госпиталей, лечили больных и раненых в походах нижегородцев.</a:t>
            </a:r>
            <a:endParaRPr lang="ru-RU" sz="2000" b="1" dirty="0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2143116"/>
            <a:ext cx="3571900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2214554"/>
            <a:ext cx="3645831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29642" cy="1868478"/>
          </a:xfrm>
        </p:spPr>
        <p:txBody>
          <a:bodyPr>
            <a:normAutofit/>
          </a:bodyPr>
          <a:lstStyle/>
          <a:p>
            <a:r>
              <a:rPr lang="ru-RU" sz="2200" b="1" dirty="0" smtClean="0"/>
              <a:t>Только в конце декабря 1812г. Нижегородское ополчение выступило в поход по маршруту Нижний Новгород —Муром — Рязань — Орел — </a:t>
            </a:r>
            <a:r>
              <a:rPr lang="ru-RU" sz="2200" b="1" dirty="0" err="1" smtClean="0"/>
              <a:t>Глухов</a:t>
            </a:r>
            <a:r>
              <a:rPr lang="ru-RU" sz="2200" b="1" dirty="0" smtClean="0"/>
              <a:t> и далее в Волынскую губернию. В походе оно находилось в подчинении генерал-майора </a:t>
            </a:r>
            <a:br>
              <a:rPr lang="ru-RU" sz="2200" b="1" dirty="0" smtClean="0"/>
            </a:br>
            <a:r>
              <a:rPr lang="ru-RU" sz="2200" b="1" dirty="0" smtClean="0"/>
              <a:t>Н. С. Муромцева.</a:t>
            </a:r>
            <a:endParaRPr lang="ru-RU" sz="2200" b="1" dirty="0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2428868"/>
            <a:ext cx="3929090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2000240"/>
            <a:ext cx="1947873" cy="3698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5286380" y="5786454"/>
            <a:ext cx="36433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Медаль «В память Отечественной войны 1812 г.»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262</Words>
  <Application>Microsoft Office PowerPoint</Application>
  <PresentationFormat>Экран (4:3)</PresentationFormat>
  <Paragraphs>32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Формирование Нижегородского ополчения </vt:lpstr>
      <vt:lpstr>Полки располагались в Сергаче, Ардатове,  Лукоянове  и Нижнем Новгороде</vt:lpstr>
      <vt:lpstr>В Нижнем Новгороде был создан комитет ополчений и принято решение сформировать из ратников 5 пеших и 1 конный полк. Начальником Нижегородской военной силы был избран действительный камергер князь Г. А. Грузинский, командирами пеших полков утверждены полковники Я. И. Каратаев, М. К. Агалин, князь Звенигородский, Ф. Ф. Раль и Шебуев. Конным полком было поручено командовать бывшему гвардейскому ротмистру, действительному  статскому советнику Козлов</vt:lpstr>
      <vt:lpstr>Дворяне приобрели для ополчения 1280 ружей, 3 тыс. ружей поступило из артиллерийского депо в Нижнем Новгороде.</vt:lpstr>
      <vt:lpstr>Нижегородское ополчение формировалось сравнительно успешно. Однако не во всех уездах в разгар уборочных сельскохозяйственных работ помещики с желанием отдавали крестьян в ратники. Нижегородский губернатор Руновский потребовал от уездных земских судов установления более строгого контроля за сбором ратников. Во все уезды были посланы заседатели для проверки выполнения постановления дворянского собрания.</vt:lpstr>
      <vt:lpstr>Презентация PowerPoint</vt:lpstr>
      <vt:lpstr>В Отечественную войну 1812 г. в Нижний Новгород был эвакуирован из древней столицы Московский университет. Многие преподаватели и студенты, особенно медики, пополнили ряды Нижегородского ополчения. Они составили основу полковых госпиталей, лечили больных и раненых в походах нижегородцев.</vt:lpstr>
      <vt:lpstr>Только в конце декабря 1812г. Нижегородское ополчение выступило в поход по маршруту Нижний Новгород —Муром — Рязань — Орел — Глухов и далее в Волынскую губернию. В походе оно находилось в подчинении генерал-майора  Н. С. Муромцева.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Участие нижегородцев в  Отечественной войне  1812 года.</dc:title>
  <dc:creator>User</dc:creator>
  <cp:lastModifiedBy>Пользователь Windows</cp:lastModifiedBy>
  <cp:revision>17</cp:revision>
  <dcterms:created xsi:type="dcterms:W3CDTF">2012-02-27T09:41:21Z</dcterms:created>
  <dcterms:modified xsi:type="dcterms:W3CDTF">2022-03-03T15:28:10Z</dcterms:modified>
</cp:coreProperties>
</file>