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9" r:id="rId2"/>
    <p:sldId id="290" r:id="rId3"/>
    <p:sldId id="259" r:id="rId4"/>
    <p:sldId id="260" r:id="rId5"/>
    <p:sldId id="263" r:id="rId6"/>
    <p:sldId id="261" r:id="rId7"/>
    <p:sldId id="291" r:id="rId8"/>
    <p:sldId id="265" r:id="rId9"/>
    <p:sldId id="271" r:id="rId10"/>
    <p:sldId id="276" r:id="rId11"/>
    <p:sldId id="278" r:id="rId12"/>
    <p:sldId id="292" r:id="rId13"/>
    <p:sldId id="282" r:id="rId14"/>
    <p:sldId id="269" r:id="rId15"/>
    <p:sldId id="270" r:id="rId16"/>
    <p:sldId id="267" r:id="rId17"/>
    <p:sldId id="274" r:id="rId18"/>
    <p:sldId id="285" r:id="rId19"/>
    <p:sldId id="287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DEA900"/>
    <a:srgbClr val="FFCC00"/>
    <a:srgbClr val="FF0000"/>
    <a:srgbClr val="FF0066"/>
    <a:srgbClr val="FFFF00"/>
    <a:srgbClr val="2E75B0"/>
    <a:srgbClr val="79FFB6"/>
    <a:srgbClr val="F3D70B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6CE36-B577-4C1C-88B6-F7C5FF6994C7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FC7EC-00B3-4A54-BFE2-7C5DDE2803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33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C7EC-00B3-4A54-BFE2-7C5DDE28033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C7EC-00B3-4A54-BFE2-7C5DDE28033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кипячий фото\Изображение 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5" y="-525"/>
            <a:ext cx="9358346" cy="701983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33CC"/>
                </a:solidFill>
                <a:latin typeface="+mn-lt"/>
              </a:rPr>
              <a:t>МОУ «</a:t>
            </a:r>
            <a:r>
              <a:rPr lang="ru-RU" sz="2800" dirty="0" err="1" smtClean="0">
                <a:solidFill>
                  <a:srgbClr val="0033CC"/>
                </a:solidFill>
                <a:latin typeface="+mn-lt"/>
              </a:rPr>
              <a:t>Красноборская</a:t>
            </a:r>
            <a:r>
              <a:rPr lang="ru-RU" sz="2800" dirty="0" smtClean="0">
                <a:solidFill>
                  <a:srgbClr val="0033CC"/>
                </a:solidFill>
                <a:latin typeface="+mn-lt"/>
              </a:rPr>
              <a:t> средняя школа»</a:t>
            </a:r>
            <a:endParaRPr lang="ru-RU" sz="2800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514351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sz="43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5200" b="1" smtClean="0">
                <a:solidFill>
                  <a:srgbClr val="FF0000"/>
                </a:solidFill>
              </a:rPr>
              <a:t>Виртуальная  </a:t>
            </a:r>
            <a:r>
              <a:rPr lang="ru-RU" sz="5200" b="1" dirty="0" smtClean="0">
                <a:solidFill>
                  <a:srgbClr val="FF0000"/>
                </a:solidFill>
              </a:rPr>
              <a:t>экскурсий </a:t>
            </a:r>
            <a:r>
              <a:rPr lang="ru-RU" sz="5200" b="1" dirty="0" smtClean="0">
                <a:solidFill>
                  <a:srgbClr val="FF0000"/>
                </a:solidFill>
              </a:rPr>
              <a:t>по</a:t>
            </a:r>
          </a:p>
          <a:p>
            <a:pPr algn="ctr"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экологической тропе</a:t>
            </a:r>
          </a:p>
          <a:p>
            <a:pPr algn="ctr">
              <a:buNone/>
            </a:pPr>
            <a:endParaRPr lang="ru-RU" sz="5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73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EAEAEA"/>
              </a:solidFill>
            </a:endParaRPr>
          </a:p>
          <a:p>
            <a:pPr algn="ctr">
              <a:lnSpc>
                <a:spcPct val="120000"/>
              </a:lnSpc>
              <a:buNone/>
            </a:pPr>
            <a:endParaRPr lang="ru-RU" sz="2400" b="1" dirty="0" smtClean="0">
              <a:solidFill>
                <a:srgbClr val="EAEAEA"/>
              </a:solidFill>
            </a:endParaRPr>
          </a:p>
          <a:p>
            <a:pPr algn="r">
              <a:lnSpc>
                <a:spcPct val="120000"/>
              </a:lnSpc>
              <a:buNone/>
            </a:pPr>
            <a:r>
              <a:rPr lang="ru-RU" sz="2400" b="1" dirty="0" smtClean="0">
                <a:solidFill>
                  <a:srgbClr val="EAEAEA"/>
                </a:solidFill>
              </a:rPr>
              <a:t>Работу выполнила ученица 8 класса</a:t>
            </a:r>
          </a:p>
          <a:p>
            <a:pPr algn="r">
              <a:lnSpc>
                <a:spcPct val="120000"/>
              </a:lnSpc>
              <a:buNone/>
            </a:pPr>
            <a:r>
              <a:rPr lang="ru-RU" sz="2400" b="1" dirty="0" err="1" smtClean="0">
                <a:solidFill>
                  <a:srgbClr val="EAEAEA"/>
                </a:solidFill>
              </a:rPr>
              <a:t>Кауш</a:t>
            </a:r>
            <a:r>
              <a:rPr lang="ru-RU" sz="2400" b="1" dirty="0" smtClean="0">
                <a:solidFill>
                  <a:srgbClr val="EAEAEA"/>
                </a:solidFill>
              </a:rPr>
              <a:t> Виолетта</a:t>
            </a:r>
          </a:p>
          <a:p>
            <a:pPr algn="r">
              <a:lnSpc>
                <a:spcPct val="120000"/>
              </a:lnSpc>
              <a:buNone/>
            </a:pPr>
            <a:r>
              <a:rPr lang="ru-RU" sz="2400" b="1" dirty="0" smtClean="0">
                <a:solidFill>
                  <a:srgbClr val="EAEAEA"/>
                </a:solidFill>
              </a:rPr>
              <a:t>Руководитель: </a:t>
            </a:r>
            <a:r>
              <a:rPr lang="ru-RU" sz="2400" b="1" dirty="0" err="1" smtClean="0">
                <a:solidFill>
                  <a:srgbClr val="EAEAEA"/>
                </a:solidFill>
              </a:rPr>
              <a:t>Кузовлева</a:t>
            </a:r>
            <a:r>
              <a:rPr lang="ru-RU" sz="2400" b="1" dirty="0" smtClean="0">
                <a:solidFill>
                  <a:srgbClr val="EAEAEA"/>
                </a:solidFill>
              </a:rPr>
              <a:t> Т.А.</a:t>
            </a:r>
          </a:p>
          <a:p>
            <a:pPr>
              <a:buNone/>
            </a:pPr>
            <a:endParaRPr lang="ru-RU" sz="2400" b="1" dirty="0" smtClean="0">
              <a:solidFill>
                <a:srgbClr val="EAEAEA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EAEAEA"/>
                </a:solidFill>
              </a:rPr>
              <a:t>2019 г.</a:t>
            </a:r>
            <a:endParaRPr lang="ru-RU" sz="2400" b="1" dirty="0">
              <a:solidFill>
                <a:srgbClr val="EAEAE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8381" y="2967335"/>
            <a:ext cx="4927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«Край родной»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  <a:cs typeface="Aharoni" pitchFamily="2" charset="-79"/>
              </a:rPr>
              <a:t>Животный мир смешанного леса</a:t>
            </a:r>
          </a:p>
        </p:txBody>
      </p:sp>
      <p:pic>
        <p:nvPicPr>
          <p:cNvPr id="276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0" y="1500188"/>
            <a:ext cx="2100263" cy="2071687"/>
          </a:xfrm>
          <a:noFill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 l="17284" t="7716" r="11111" b="10493"/>
          <a:stretch>
            <a:fillRect/>
          </a:stretch>
        </p:blipFill>
        <p:spPr bwMode="auto">
          <a:xfrm>
            <a:off x="2857500" y="1071563"/>
            <a:ext cx="41433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1071563"/>
            <a:ext cx="50069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314325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4286250"/>
            <a:ext cx="2874963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75" y="4929188"/>
            <a:ext cx="17859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Птицы смешанного леса</a:t>
            </a:r>
            <a:endParaRPr lang="ru-RU" sz="4000" dirty="0">
              <a:solidFill>
                <a:srgbClr val="FF0000"/>
              </a:solidFill>
              <a:effectLst/>
              <a:latin typeface="+mn-lt"/>
            </a:endParaRP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34" y="1357298"/>
            <a:ext cx="3257550" cy="4708525"/>
          </a:xfrm>
          <a:noFill/>
        </p:spPr>
      </p:pic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14752"/>
            <a:ext cx="29813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38" y="4697413"/>
            <a:ext cx="221456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4929188"/>
            <a:ext cx="20859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1571612"/>
            <a:ext cx="2041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496" y="3214686"/>
            <a:ext cx="19050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48375" y="1714488"/>
            <a:ext cx="3095625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Растительный мир</a:t>
            </a:r>
            <a:endParaRPr lang="ru-RU" sz="4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23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Давай пройдемся медленно по лугу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И “Здравствуй” скажем каждому цветку.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Я должен над цветками наклониться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Не для того чтобы рвать или срезать,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А чтоб увидеть добрые их лица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smtClean="0">
                <a:solidFill>
                  <a:srgbClr val="00B050"/>
                </a:solidFill>
              </a:rPr>
              <a:t>И доброе лицо им показать.</a:t>
            </a:r>
            <a:endParaRPr lang="ru-RU" sz="2000" dirty="0"/>
          </a:p>
        </p:txBody>
      </p:sp>
      <p:pic>
        <p:nvPicPr>
          <p:cNvPr id="4" name="Picture 4" descr="SR4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6058"/>
            <a:ext cx="2857520" cy="2143140"/>
          </a:xfrm>
          <a:prstGeom prst="round2Diag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Picture 4" descr="SR36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786190"/>
            <a:ext cx="3238522" cy="2428892"/>
          </a:xfrm>
          <a:prstGeom prst="round2Diag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500438"/>
            <a:ext cx="2571748" cy="3214683"/>
          </a:xfrm>
          <a:prstGeom prst="round2Diag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229600" cy="4581525"/>
          </a:xfrm>
        </p:spPr>
        <p:txBody>
          <a:bodyPr/>
          <a:lstStyle/>
          <a:p>
            <a:pPr eaLnBrk="1" hangingPunct="1"/>
            <a:r>
              <a:rPr lang="ru-RU" sz="4000" b="1" smtClean="0"/>
              <a:t>Берегите лес!</a:t>
            </a:r>
            <a:br>
              <a:rPr lang="ru-RU" sz="4000" b="1" smtClean="0"/>
            </a:br>
            <a:r>
              <a:rPr lang="ru-RU" sz="4000" b="1" smtClean="0"/>
              <a:t>Он источник всех чудес.</a:t>
            </a:r>
            <a:br>
              <a:rPr lang="ru-RU" sz="4000" b="1" smtClean="0"/>
            </a:br>
            <a:r>
              <a:rPr lang="ru-RU" sz="4000" b="1" smtClean="0"/>
              <a:t>Чтобы всюду зеленели</a:t>
            </a:r>
            <a:br>
              <a:rPr lang="ru-RU" sz="4000" b="1" smtClean="0"/>
            </a:br>
            <a:r>
              <a:rPr lang="ru-RU" sz="4000" b="1" smtClean="0"/>
              <a:t>Сосны, вязы, клены, ели</a:t>
            </a:r>
            <a:br>
              <a:rPr lang="ru-RU" sz="4000" b="1" smtClean="0"/>
            </a:br>
            <a:r>
              <a:rPr lang="ru-RU" b="1" smtClean="0"/>
              <a:t>Берегите лес!</a:t>
            </a:r>
            <a:endParaRPr lang="ru-RU" sz="4000" b="1" smtClean="0"/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 cstate="print"/>
          <a:srcRect l="1532" t="3125" r="4222" b="3125"/>
          <a:stretch>
            <a:fillRect/>
          </a:stretch>
        </p:blipFill>
        <p:spPr bwMode="auto">
          <a:xfrm>
            <a:off x="142844" y="214290"/>
            <a:ext cx="8786874" cy="6429420"/>
          </a:xfrm>
          <a:prstGeom prst="rect">
            <a:avLst/>
          </a:prstGeom>
          <a:solidFill>
            <a:srgbClr val="FFCCFF"/>
          </a:solidFill>
          <a:ln w="9525">
            <a:solidFill>
              <a:srgbClr val="79FFB6"/>
            </a:solidFill>
            <a:miter lim="800000"/>
            <a:headEnd/>
            <a:tailEnd/>
          </a:ln>
        </p:spPr>
      </p:pic>
      <p:sp>
        <p:nvSpPr>
          <p:cNvPr id="22532" name="WordArt 9"/>
          <p:cNvSpPr>
            <a:spLocks noChangeArrowheads="1" noChangeShapeType="1" noTextEdit="1"/>
          </p:cNvSpPr>
          <p:nvPr/>
        </p:nvSpPr>
        <p:spPr bwMode="auto">
          <a:xfrm>
            <a:off x="2124075" y="1052513"/>
            <a:ext cx="5256213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4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2533" name="Text Box 14"/>
          <p:cNvSpPr txBox="1">
            <a:spLocks noChangeArrowheads="1"/>
          </p:cNvSpPr>
          <p:nvPr/>
        </p:nvSpPr>
        <p:spPr bwMode="auto">
          <a:xfrm>
            <a:off x="2195513" y="2728913"/>
            <a:ext cx="4824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4" name="Text Box 15"/>
          <p:cNvSpPr txBox="1">
            <a:spLocks noChangeArrowheads="1"/>
          </p:cNvSpPr>
          <p:nvPr/>
        </p:nvSpPr>
        <p:spPr bwMode="auto">
          <a:xfrm>
            <a:off x="4048125" y="2800350"/>
            <a:ext cx="347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5" name="Text Box 16"/>
          <p:cNvSpPr txBox="1">
            <a:spLocks noChangeArrowheads="1"/>
          </p:cNvSpPr>
          <p:nvPr/>
        </p:nvSpPr>
        <p:spPr bwMode="auto">
          <a:xfrm>
            <a:off x="3111500" y="3016250"/>
            <a:ext cx="311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536" name="Text Box 17"/>
          <p:cNvSpPr txBox="1">
            <a:spLocks noChangeArrowheads="1"/>
          </p:cNvSpPr>
          <p:nvPr/>
        </p:nvSpPr>
        <p:spPr bwMode="auto">
          <a:xfrm>
            <a:off x="2535238" y="2728913"/>
            <a:ext cx="4052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7362" name="Rectangle 18"/>
          <p:cNvSpPr>
            <a:spLocks noChangeArrowheads="1"/>
          </p:cNvSpPr>
          <p:nvPr/>
        </p:nvSpPr>
        <p:spPr bwMode="auto">
          <a:xfrm>
            <a:off x="2123728" y="1700808"/>
            <a:ext cx="475138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>
                <a:solidFill>
                  <a:srgbClr val="DEA900"/>
                </a:solidFill>
              </a:rPr>
              <a:t>  </a:t>
            </a:r>
            <a:r>
              <a:rPr lang="ru-RU" sz="4000" b="1" dirty="0">
                <a:solidFill>
                  <a:srgbClr val="FF0066"/>
                </a:solidFill>
              </a:rPr>
              <a:t>          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лес!</a:t>
            </a:r>
          </a:p>
          <a:p>
            <a:pPr algn="ctr"/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Он источник всех чудес.</a:t>
            </a:r>
          </a:p>
          <a:p>
            <a:pPr algn="ctr"/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Чтобы всюду зеленели</a:t>
            </a:r>
          </a:p>
          <a:p>
            <a:pPr algn="ctr"/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Сосны, вязы, клены, ели</a:t>
            </a:r>
          </a:p>
          <a:p>
            <a:pPr algn="ctr"/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Берегите лес!</a:t>
            </a:r>
          </a:p>
          <a:p>
            <a:pPr algn="ctr"/>
            <a:endParaRPr lang="ru-RU" sz="4400" b="1" dirty="0">
              <a:solidFill>
                <a:srgbClr val="D6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69631" y="5934471"/>
            <a:ext cx="363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Озеро Золотое донышко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  <a:effectLst/>
              </a:rPr>
              <a:t>  Общая длина рек  </a:t>
            </a:r>
            <a:br>
              <a:rPr lang="ru-RU" dirty="0" smtClean="0">
                <a:solidFill>
                  <a:srgbClr val="FF0000"/>
                </a:solidFill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</a:rPr>
              <a:t>Нижегородской  области - 841 км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785926"/>
            <a:ext cx="4030663" cy="4708525"/>
          </a:xfrm>
          <a:noFill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00372"/>
            <a:ext cx="47625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D:\Новая папка\Документы школа\стенгазеты фото\фото природа\аня\DSC006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928934"/>
            <a:ext cx="4786346" cy="319306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И светла, и широка</a:t>
            </a:r>
            <a:b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наша тихая река</a:t>
            </a:r>
            <a:endParaRPr lang="ru-RU" sz="4000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I:\наш край\фото природа\IMAGE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643050"/>
            <a:ext cx="6439129" cy="450059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286116" y="6150114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Река  Теша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>Наше озеро родное</a:t>
            </a:r>
            <a:b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600" dirty="0" err="1" smtClean="0">
                <a:solidFill>
                  <a:srgbClr val="FF0000"/>
                </a:solidFill>
                <a:effectLst/>
                <a:latin typeface="+mn-lt"/>
              </a:rPr>
              <a:t>голубой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> отражает свет,</a:t>
            </a:r>
            <a:b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>и широким лесным просторам</a:t>
            </a:r>
            <a:b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>ни конца и ни края нет</a:t>
            </a:r>
            <a:endParaRPr lang="ru-RU" sz="3600" dirty="0">
              <a:solidFill>
                <a:srgbClr val="FF0000"/>
              </a:solidFill>
              <a:effectLst/>
              <a:latin typeface="+mn-lt"/>
            </a:endParaRPr>
          </a:p>
        </p:txBody>
      </p:sp>
      <p:pic>
        <p:nvPicPr>
          <p:cNvPr id="3074" name="Picture 2" descr="I:\наш край\фото природа\IMAGE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571744"/>
            <a:ext cx="5583381" cy="3756786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00430" y="6396335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Озеро  </a:t>
            </a:r>
            <a:r>
              <a:rPr lang="ru-RU" sz="2400" b="1" dirty="0" err="1" smtClean="0">
                <a:solidFill>
                  <a:srgbClr val="0033CC"/>
                </a:solidFill>
              </a:rPr>
              <a:t>Глуховское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  <a:latin typeface="+mn-lt"/>
              </a:rPr>
              <a:t>Животный мир водоемов</a:t>
            </a:r>
          </a:p>
        </p:txBody>
      </p:sp>
      <p:pic>
        <p:nvPicPr>
          <p:cNvPr id="15363" name="Picture 2" descr="G:\картинки\теша\P10103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28736"/>
            <a:ext cx="9144000" cy="5212844"/>
          </a:xfrm>
          <a:noFill/>
        </p:spPr>
      </p:pic>
      <p:pic>
        <p:nvPicPr>
          <p:cNvPr id="15364" name="Picture 3" descr="G:\картинки\теша\нали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3286124"/>
            <a:ext cx="350043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G:\картинки\теша\окун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500174"/>
            <a:ext cx="3365500" cy="183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5" descr="G:\картинки\теша\плот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4643438"/>
            <a:ext cx="38100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6" descr="G:\картинки\теша\щу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071678"/>
            <a:ext cx="50720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7" descr="G:\картинки\теша\язь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929198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Что и за какое время разлагается в природе </a:t>
            </a:r>
          </a:p>
        </p:txBody>
      </p:sp>
      <p:pic>
        <p:nvPicPr>
          <p:cNvPr id="23555" name="Picture 10" descr="IMG_27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86500" y="4286250"/>
            <a:ext cx="2571750" cy="1927225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</p:pic>
      <p:pic>
        <p:nvPicPr>
          <p:cNvPr id="23556" name="Picture 6" descr="IMG_27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1571625"/>
            <a:ext cx="2771775" cy="2079625"/>
          </a:xfrm>
          <a:prstGeom prst="ellipse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571500" y="1571625"/>
            <a:ext cx="53578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Бумага  от 2  до 10  лет, </a:t>
            </a:r>
          </a:p>
          <a:p>
            <a:r>
              <a:rPr lang="ru-RU" b="1" dirty="0">
                <a:solidFill>
                  <a:srgbClr val="7030A0"/>
                </a:solidFill>
              </a:rPr>
              <a:t>консервная банка- более 90 лет, </a:t>
            </a:r>
          </a:p>
          <a:p>
            <a:r>
              <a:rPr lang="ru-RU" b="1" dirty="0">
                <a:solidFill>
                  <a:srgbClr val="7030A0"/>
                </a:solidFill>
              </a:rPr>
              <a:t>фильтр от сигареты –100 лет,</a:t>
            </a:r>
          </a:p>
          <a:p>
            <a:r>
              <a:rPr lang="ru-RU" b="1" dirty="0">
                <a:solidFill>
                  <a:srgbClr val="7030A0"/>
                </a:solidFill>
              </a:rPr>
              <a:t> полиэтиленовый пакет – более 200 лет, </a:t>
            </a:r>
          </a:p>
          <a:p>
            <a:r>
              <a:rPr lang="ru-RU" b="1" dirty="0">
                <a:solidFill>
                  <a:srgbClr val="7030A0"/>
                </a:solidFill>
              </a:rPr>
              <a:t>пластмасса – 500 лет, </a:t>
            </a:r>
          </a:p>
          <a:p>
            <a:r>
              <a:rPr lang="ru-RU" b="1" dirty="0">
                <a:solidFill>
                  <a:srgbClr val="7030A0"/>
                </a:solidFill>
              </a:rPr>
              <a:t>стекло – более 1000 лет. </a:t>
            </a:r>
          </a:p>
          <a:p>
            <a:r>
              <a:rPr lang="ru-RU" b="1" dirty="0">
                <a:solidFill>
                  <a:srgbClr val="7030A0"/>
                </a:solidFill>
              </a:rPr>
              <a:t>Вспомните об этом, прежде чем бросить в лесу старый полиэтиленовый пакет или бутылку! </a:t>
            </a:r>
          </a:p>
        </p:txBody>
      </p:sp>
      <p:pic>
        <p:nvPicPr>
          <p:cNvPr id="2355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4286256"/>
            <a:ext cx="2579688" cy="2063750"/>
          </a:xfrm>
          <a:prstGeom prst="ellipse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3559" name="Picture 6" descr="IMG_27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4357688"/>
            <a:ext cx="2587625" cy="1941512"/>
          </a:xfrm>
          <a:prstGeom prst="ellipse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11" descr="DSCN007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86182" y="214290"/>
            <a:ext cx="50006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Природа, наш друг, </a:t>
            </a:r>
            <a:b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береги её!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 rot="21203326">
            <a:off x="591346" y="1227331"/>
            <a:ext cx="2735263" cy="5032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79FFB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Bodoni MT" pitchFamily="18" charset="0"/>
              </a:rPr>
              <a:t>Сделаем мир чище!</a:t>
            </a:r>
          </a:p>
        </p:txBody>
      </p:sp>
      <p:pic>
        <p:nvPicPr>
          <p:cNvPr id="9" name="Picture 23" descr="DSCN0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36030"/>
            <a:ext cx="2144473" cy="1607284"/>
          </a:xfrm>
          <a:prstGeom prst="roundRect">
            <a:avLst/>
          </a:prstGeom>
          <a:noFill/>
          <a:ln w="38100">
            <a:solidFill>
              <a:srgbClr val="EAEAEA"/>
            </a:solidFill>
          </a:ln>
        </p:spPr>
      </p:pic>
      <p:pic>
        <p:nvPicPr>
          <p:cNvPr id="10" name="Picture 24" descr="DSCN00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143248"/>
            <a:ext cx="2190032" cy="1643074"/>
          </a:xfrm>
          <a:prstGeom prst="roundRect">
            <a:avLst/>
          </a:prstGeom>
          <a:noFill/>
          <a:ln w="38100">
            <a:solidFill>
              <a:srgbClr val="EAEAEA"/>
            </a:solidFill>
          </a:ln>
        </p:spPr>
      </p:pic>
      <p:pic>
        <p:nvPicPr>
          <p:cNvPr id="14" name="Picture 2" descr="IMAGE0011"/>
          <p:cNvPicPr>
            <a:picLocks noChangeAspect="1" noChangeArrowheads="1"/>
          </p:cNvPicPr>
          <p:nvPr/>
        </p:nvPicPr>
        <p:blipFill>
          <a:blip r:embed="rId5" cstate="print"/>
          <a:srcRect l="3982" t="1545" b="60608"/>
          <a:stretch>
            <a:fillRect/>
          </a:stretch>
        </p:blipFill>
        <p:spPr bwMode="auto">
          <a:xfrm>
            <a:off x="4572000" y="4071942"/>
            <a:ext cx="2255883" cy="1571636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2" descr="DSCN0021"/>
          <p:cNvPicPr>
            <a:picLocks noChangeAspect="1" noChangeArrowheads="1"/>
          </p:cNvPicPr>
          <p:nvPr/>
        </p:nvPicPr>
        <p:blipFill>
          <a:blip r:embed="rId6" cstate="print"/>
          <a:srcRect r="3125" b="8163"/>
          <a:stretch>
            <a:fillRect/>
          </a:stretch>
        </p:blipFill>
        <p:spPr bwMode="auto">
          <a:xfrm>
            <a:off x="6643702" y="5072074"/>
            <a:ext cx="2214578" cy="1607379"/>
          </a:xfrm>
          <a:prstGeom prst="flowChartAlternateProcess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" name="Рисунок 15" descr="H:\DCIM\103_PANA\P103033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86256"/>
            <a:ext cx="2356745" cy="1571612"/>
          </a:xfrm>
          <a:prstGeom prst="roundRect">
            <a:avLst/>
          </a:prstGeom>
          <a:noFill/>
          <a:ln w="38100">
            <a:solidFill>
              <a:srgbClr val="EAEAEA"/>
            </a:solidFill>
            <a:miter lim="800000"/>
            <a:headEnd/>
            <a:tailEnd/>
          </a:ln>
        </p:spPr>
      </p:pic>
      <p:pic>
        <p:nvPicPr>
          <p:cNvPr id="18" name="Рисунок 17" descr="DSCN007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4546" y="5000612"/>
            <a:ext cx="2318868" cy="1857388"/>
          </a:xfrm>
          <a:prstGeom prst="roundRect">
            <a:avLst/>
          </a:prstGeom>
          <a:noFill/>
          <a:ln w="38100">
            <a:solidFill>
              <a:srgbClr val="EAEAEA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smtClean="0">
                <a:cs typeface="Aharoni" pitchFamily="2" charset="-79"/>
              </a:rPr>
              <a:t>Экологическая тропа. Маршрут 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313" y="1143000"/>
            <a:ext cx="8229600" cy="49371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mtClean="0"/>
              <a:t> 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1357313"/>
            <a:ext cx="2483768" cy="1557337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Красный Бор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444208" y="3645024"/>
            <a:ext cx="2500312" cy="178593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cs typeface="Aharoni" pitchFamily="2" charset="-79"/>
              </a:rPr>
              <a:t>Животный  мир </a:t>
            </a:r>
          </a:p>
        </p:txBody>
      </p:sp>
      <p:sp>
        <p:nvSpPr>
          <p:cNvPr id="7" name="Овал 6"/>
          <p:cNvSpPr/>
          <p:nvPr/>
        </p:nvSpPr>
        <p:spPr>
          <a:xfrm>
            <a:off x="3286125" y="1143000"/>
            <a:ext cx="2428875" cy="1643063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</a:rPr>
              <a:t>Почвы. Полезные ископаемые</a:t>
            </a:r>
          </a:p>
        </p:txBody>
      </p:sp>
      <p:sp>
        <p:nvSpPr>
          <p:cNvPr id="9" name="Овал 8"/>
          <p:cNvSpPr/>
          <p:nvPr/>
        </p:nvSpPr>
        <p:spPr>
          <a:xfrm>
            <a:off x="6572250" y="1143000"/>
            <a:ext cx="2357438" cy="16430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err="1">
                <a:solidFill>
                  <a:srgbClr val="00B050"/>
                </a:solidFill>
                <a:cs typeface="Aharoni" pitchFamily="2" charset="-79"/>
              </a:rPr>
              <a:t>Лесополь-зование</a:t>
            </a:r>
            <a:r>
              <a:rPr lang="ru-RU" sz="2400" b="1" dirty="0">
                <a:solidFill>
                  <a:srgbClr val="00B050"/>
                </a:solidFill>
                <a:cs typeface="Aharoni" pitchFamily="2" charset="-79"/>
              </a:rPr>
              <a:t> </a:t>
            </a:r>
          </a:p>
        </p:txBody>
      </p:sp>
      <p:sp>
        <p:nvSpPr>
          <p:cNvPr id="10" name="Овал 9"/>
          <p:cNvSpPr/>
          <p:nvPr/>
        </p:nvSpPr>
        <p:spPr>
          <a:xfrm>
            <a:off x="4067944" y="3284984"/>
            <a:ext cx="2143125" cy="1428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Расти-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тельный мир 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214563" y="1714500"/>
            <a:ext cx="1214437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715000" y="1643063"/>
            <a:ext cx="928688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75856" y="4797152"/>
            <a:ext cx="2786062" cy="1857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cs typeface="Aharoni" pitchFamily="2" charset="-79"/>
              </a:rPr>
              <a:t>Внутренние воды</a:t>
            </a: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7411244" y="3029744"/>
            <a:ext cx="903288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5940152" y="3861048"/>
            <a:ext cx="928688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6200000">
            <a:off x="500063" y="3000375"/>
            <a:ext cx="928688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99592" y="5157192"/>
            <a:ext cx="2143125" cy="1357313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Экология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2843808" y="5733256"/>
            <a:ext cx="855663" cy="261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0" y="3500438"/>
            <a:ext cx="2000250" cy="1557337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Биоэтика</a:t>
            </a:r>
            <a:r>
              <a:rPr lang="ru-RU" dirty="0"/>
              <a:t> </a:t>
            </a:r>
          </a:p>
        </p:txBody>
      </p:sp>
      <p:sp>
        <p:nvSpPr>
          <p:cNvPr id="23" name="Стрелка углом вверх 22"/>
          <p:cNvSpPr/>
          <p:nvPr/>
        </p:nvSpPr>
        <p:spPr>
          <a:xfrm flipH="1">
            <a:off x="441325" y="4949825"/>
            <a:ext cx="825500" cy="765175"/>
          </a:xfrm>
          <a:prstGeom prst="bentUpArrow">
            <a:avLst>
              <a:gd name="adj1" fmla="val 17280"/>
              <a:gd name="adj2" fmla="val 2542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4187825" y="4670425"/>
            <a:ext cx="839788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500062"/>
            <a:ext cx="8143875" cy="6357938"/>
          </a:xfrm>
        </p:spPr>
        <p:txBody>
          <a:bodyPr>
            <a:normAutofit/>
          </a:bodyPr>
          <a:lstStyle/>
          <a:p>
            <a:pPr marL="274320" indent="-274320" algn="ctr"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Сегодня  время диктует грозно: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спасай природу  пока не поздно! </a:t>
            </a:r>
          </a:p>
          <a:p>
            <a:pPr marL="274320" indent="-274320" algn="ctr">
              <a:buNone/>
              <a:defRPr/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ctr">
              <a:buNone/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274320" indent="-274320" algn="just">
              <a:buNone/>
              <a:defRPr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274320" indent="-274320" algn="just">
              <a:buNone/>
              <a:defRPr/>
            </a:pPr>
            <a:r>
              <a:rPr lang="ru-RU" sz="2200" b="1" dirty="0" smtClean="0">
                <a:solidFill>
                  <a:srgbClr val="002060"/>
                </a:solidFill>
              </a:rPr>
              <a:t>Будем же беречь нашу Землю! Повсюду, на каждом шагу, все вместе и каждый. Другого нам не дано. А завтрашний день будет таким, каким мы создадим его сегодня.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3"/>
              <a:buNone/>
              <a:defRPr/>
            </a:pPr>
            <a:endParaRPr lang="ru-RU" b="1" dirty="0" smtClean="0">
              <a:latin typeface="Arial Black" pitchFamily="34" charset="0"/>
            </a:endParaRPr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16832"/>
            <a:ext cx="4824536" cy="3596473"/>
          </a:xfrm>
          <a:prstGeom prst="roundRect">
            <a:avLst/>
          </a:prstGeom>
          <a:noFill/>
          <a:ln w="76200">
            <a:solidFill>
              <a:srgbClr val="79FFB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  <a:t>Мой любимый Красный Бор,</a:t>
            </a:r>
            <a:b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  <a:t>колыбель моих надежд,</a:t>
            </a:r>
            <a:b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  <a:t>оставаясь сердцем молод,</a:t>
            </a:r>
            <a:b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FF0000"/>
                </a:solidFill>
                <a:effectLst/>
                <a:latin typeface="+mn-lt"/>
              </a:rPr>
              <a:t>не меняй своих одежд.</a:t>
            </a:r>
            <a:r>
              <a:rPr lang="ru-RU" sz="32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+mn-lt"/>
              </a:rPr>
            </a:br>
            <a:endParaRPr lang="ru-RU" sz="3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Picture 4" descr="D:\Новая папка (3)\вернисаж\вернисаж 02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7773"/>
          <a:stretch>
            <a:fillRect/>
          </a:stretch>
        </p:blipFill>
        <p:spPr bwMode="auto">
          <a:xfrm>
            <a:off x="1643042" y="2714620"/>
            <a:ext cx="6256050" cy="3858121"/>
          </a:xfrm>
          <a:prstGeom prst="rect">
            <a:avLst/>
          </a:prstGeom>
          <a:noFill/>
          <a:ln w="76200">
            <a:solidFill>
              <a:srgbClr val="EAEAEA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642938"/>
            <a:ext cx="9144000" cy="5656262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3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Почвы</a:t>
            </a:r>
          </a:p>
          <a:p>
            <a:pPr marL="274320" indent="-274320" algn="ctr"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На территории </a:t>
            </a:r>
            <a:r>
              <a:rPr lang="ru-RU" dirty="0" err="1" smtClean="0">
                <a:solidFill>
                  <a:srgbClr val="7030A0"/>
                </a:solidFill>
              </a:rPr>
              <a:t>Шатковского</a:t>
            </a:r>
            <a:r>
              <a:rPr lang="ru-RU" dirty="0" smtClean="0">
                <a:solidFill>
                  <a:srgbClr val="7030A0"/>
                </a:solidFill>
              </a:rPr>
              <a:t> района  преобладают подзолистые и дерново-подзолистые почвы, почвообразующими горными породами являются глина, суглинки, пески, супески.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3"/>
              <a:buChar char=""/>
              <a:defRPr/>
            </a:pP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3"/>
              <a:buChar char=""/>
              <a:defRPr/>
            </a:pPr>
            <a:endParaRPr lang="ru-RU" dirty="0"/>
          </a:p>
        </p:txBody>
      </p:sp>
      <p:pic>
        <p:nvPicPr>
          <p:cNvPr id="8195" name="Рисунок 3"/>
          <p:cNvPicPr>
            <a:picLocks noChangeAspect="1" noChangeArrowheads="1"/>
          </p:cNvPicPr>
          <p:nvPr/>
        </p:nvPicPr>
        <p:blipFill>
          <a:blip r:embed="rId2" cstate="print"/>
          <a:srcRect l="26413" r="48935" b="54958"/>
          <a:stretch>
            <a:fillRect/>
          </a:stretch>
        </p:blipFill>
        <p:spPr bwMode="auto">
          <a:xfrm>
            <a:off x="3286125" y="3714750"/>
            <a:ext cx="20002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5"/>
          <p:cNvPicPr>
            <a:picLocks noChangeAspect="1" noChangeArrowheads="1"/>
          </p:cNvPicPr>
          <p:nvPr/>
        </p:nvPicPr>
        <p:blipFill>
          <a:blip r:embed="rId2" cstate="print"/>
          <a:srcRect l="5756" t="51027" r="62012" b="3377"/>
          <a:stretch>
            <a:fillRect/>
          </a:stretch>
        </p:blipFill>
        <p:spPr bwMode="auto">
          <a:xfrm>
            <a:off x="6429375" y="3643313"/>
            <a:ext cx="20002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6"/>
          <p:cNvPicPr>
            <a:picLocks noChangeAspect="1" noChangeArrowheads="1"/>
          </p:cNvPicPr>
          <p:nvPr/>
        </p:nvPicPr>
        <p:blipFill>
          <a:blip r:embed="rId2" cstate="print"/>
          <a:srcRect l="50293" t="-14554" r="23550" b="54623"/>
          <a:stretch>
            <a:fillRect/>
          </a:stretch>
        </p:blipFill>
        <p:spPr bwMode="auto">
          <a:xfrm>
            <a:off x="857250" y="2928938"/>
            <a:ext cx="1428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428625" y="428625"/>
            <a:ext cx="8358188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357188" y="571500"/>
            <a:ext cx="814387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buFont typeface="Wingdings 3" pitchFamily="18" charset="2"/>
              <a:buNone/>
            </a:pPr>
            <a:r>
              <a:rPr lang="ru-RU" sz="3600" b="1" dirty="0" smtClean="0">
                <a:solidFill>
                  <a:srgbClr val="FF0000"/>
                </a:solidFill>
                <a:cs typeface="Aharoni" pitchFamily="2" charset="-79"/>
              </a:rPr>
              <a:t>“</a:t>
            </a:r>
            <a:r>
              <a:rPr lang="ru-RU" sz="3600" b="1" dirty="0">
                <a:solidFill>
                  <a:srgbClr val="FF0000"/>
                </a:solidFill>
                <a:cs typeface="Aharoni" pitchFamily="2" charset="-79"/>
              </a:rPr>
              <a:t>Почва – первоисточник многих наших богатств. Берегите ее!”</a:t>
            </a:r>
          </a:p>
          <a:p>
            <a:pPr marL="273050" indent="-273050" algn="ctr">
              <a:buFont typeface="Wingdings 3" pitchFamily="18" charset="2"/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 marL="273050" indent="-273050" algn="ctr">
              <a:buFont typeface="Wingdings 3" pitchFamily="18" charset="2"/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Защита </a:t>
            </a:r>
            <a:r>
              <a:rPr lang="ru-RU" sz="2800" b="1" dirty="0">
                <a:solidFill>
                  <a:schemeClr val="bg1"/>
                </a:solidFill>
              </a:rPr>
              <a:t>почвы от разрушения</a:t>
            </a:r>
            <a:r>
              <a:rPr lang="ru-RU" sz="2800" b="1" dirty="0" smtClean="0">
                <a:solidFill>
                  <a:schemeClr val="bg1"/>
                </a:solidFill>
              </a:rPr>
              <a:t>:</a:t>
            </a:r>
          </a:p>
          <a:p>
            <a:pPr marL="273050" indent="-273050" algn="ctr">
              <a:buFont typeface="Wingdings 3" pitchFamily="18" charset="2"/>
              <a:buNone/>
            </a:pPr>
            <a:endParaRPr lang="ru-RU" sz="2800" b="1" dirty="0" smtClean="0">
              <a:solidFill>
                <a:srgbClr val="FFFF00"/>
              </a:solidFill>
            </a:endParaRPr>
          </a:p>
          <a:p>
            <a:pPr marL="273050" indent="-273050" algn="ctr">
              <a:buFont typeface="Wingdings 3" pitchFamily="18" charset="2"/>
              <a:buNone/>
            </a:pPr>
            <a:endParaRPr lang="ru-RU" sz="2400" b="1" dirty="0">
              <a:solidFill>
                <a:srgbClr val="FFFF00"/>
              </a:solidFill>
            </a:endParaRPr>
          </a:p>
          <a:p>
            <a:pPr marL="273050" indent="-273050">
              <a:buFont typeface="Wingdings 3" pitchFamily="18" charset="2"/>
              <a:buChar char=""/>
            </a:pPr>
            <a:r>
              <a:rPr lang="ru-RU" sz="2400" b="1" dirty="0">
                <a:solidFill>
                  <a:srgbClr val="002060"/>
                </a:solidFill>
              </a:rPr>
              <a:t>нельзя уничтожать леса;</a:t>
            </a:r>
          </a:p>
          <a:p>
            <a:pPr marL="273050" indent="-273050">
              <a:buFont typeface="Wingdings 3" pitchFamily="18" charset="2"/>
              <a:buChar char=""/>
            </a:pPr>
            <a:r>
              <a:rPr lang="ru-RU" sz="2400" b="1" dirty="0">
                <a:solidFill>
                  <a:srgbClr val="002060"/>
                </a:solidFill>
              </a:rPr>
              <a:t>нельзя обнажать на больших площадях землю, лишая ее естественного растительного покрова;</a:t>
            </a:r>
          </a:p>
          <a:p>
            <a:pPr marL="273050" indent="-273050">
              <a:buFont typeface="Wingdings 3" pitchFamily="18" charset="2"/>
              <a:buChar char=""/>
            </a:pPr>
            <a:r>
              <a:rPr lang="ru-RU" sz="2400" b="1" dirty="0">
                <a:solidFill>
                  <a:srgbClr val="002060"/>
                </a:solidFill>
              </a:rPr>
              <a:t>на лесных вырубках необходима своевременная посадка деревьев.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572008"/>
            <a:ext cx="3286148" cy="2165871"/>
          </a:xfrm>
          <a:prstGeom prst="teardrop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732696"/>
            <a:ext cx="2833739" cy="2125304"/>
          </a:xfrm>
          <a:prstGeom prst="teardrop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/>
                <a:latin typeface="+mn-lt"/>
              </a:rPr>
              <a:t>Полезные ископаемые</a:t>
            </a:r>
            <a:endParaRPr lang="ru-RU" dirty="0"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8229600" cy="4709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Нижегородская область богата полезными ископаемыми  осадочного происхождения . Большинство полезных ископаемых, добываемых в области : гипс,  известняки, глины, пески, гравий, щебень  и другие горные породы, используемые в строительстве.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1744"/>
            <a:ext cx="3000396" cy="1992285"/>
          </a:xfrm>
          <a:prstGeom prst="teardrop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 r="4513" b="20138"/>
          <a:stretch>
            <a:fillRect/>
          </a:stretch>
        </p:blipFill>
        <p:spPr>
          <a:xfrm>
            <a:off x="5857884" y="2928934"/>
            <a:ext cx="2643174" cy="2210655"/>
          </a:xfrm>
          <a:prstGeom prst="teardrop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 l="7101" r="591" b="7692"/>
          <a:stretch>
            <a:fillRect/>
          </a:stretch>
        </p:blipFill>
        <p:spPr bwMode="auto">
          <a:xfrm>
            <a:off x="2857488" y="2928934"/>
            <a:ext cx="3071802" cy="2303852"/>
          </a:xfrm>
          <a:prstGeom prst="teardrop">
            <a:avLst/>
          </a:prstGeom>
          <a:ln w="63500" cap="rnd">
            <a:solidFill>
              <a:srgbClr val="79FFB6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/>
              </a:rPr>
              <a:t>Полезные ископаемые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6612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rgbClr val="7030A0"/>
                </a:solidFill>
              </a:rPr>
              <a:t>    На территории района имеются месторождения общераспространенных полезных ископаемых: строительный песок, </a:t>
            </a:r>
            <a:r>
              <a:rPr lang="ru-RU" sz="1800" b="1" dirty="0" err="1" smtClean="0">
                <a:solidFill>
                  <a:srgbClr val="7030A0"/>
                </a:solidFill>
              </a:rPr>
              <a:t>высокопластичные</a:t>
            </a:r>
            <a:r>
              <a:rPr lang="ru-RU" sz="1800" b="1" dirty="0" smtClean="0">
                <a:solidFill>
                  <a:srgbClr val="7030A0"/>
                </a:solidFill>
              </a:rPr>
              <a:t> глины (</a:t>
            </a:r>
            <a:r>
              <a:rPr lang="ru-RU" sz="1800" b="1" dirty="0" err="1" smtClean="0">
                <a:solidFill>
                  <a:srgbClr val="7030A0"/>
                </a:solidFill>
              </a:rPr>
              <a:t>Красноборское</a:t>
            </a:r>
            <a:r>
              <a:rPr lang="ru-RU" sz="1800" b="1" dirty="0" smtClean="0">
                <a:solidFill>
                  <a:srgbClr val="7030A0"/>
                </a:solidFill>
              </a:rPr>
              <a:t> месторождение), строительный щебень (</a:t>
            </a:r>
            <a:r>
              <a:rPr lang="ru-RU" sz="1800" b="1" dirty="0" err="1" smtClean="0">
                <a:solidFill>
                  <a:srgbClr val="7030A0"/>
                </a:solidFill>
              </a:rPr>
              <a:t>Смирновское</a:t>
            </a:r>
            <a:r>
              <a:rPr lang="ru-RU" sz="1800" b="1" dirty="0" smtClean="0">
                <a:solidFill>
                  <a:srgbClr val="7030A0"/>
                </a:solidFill>
              </a:rPr>
              <a:t> месторождение). Также на территории района расположена </a:t>
            </a:r>
            <a:r>
              <a:rPr lang="ru-RU" sz="1800" b="1" dirty="0" err="1" smtClean="0">
                <a:solidFill>
                  <a:srgbClr val="7030A0"/>
                </a:solidFill>
              </a:rPr>
              <a:t>Шатковская</a:t>
            </a:r>
            <a:r>
              <a:rPr lang="ru-RU" sz="1800" b="1" dirty="0" smtClean="0">
                <a:solidFill>
                  <a:srgbClr val="7030A0"/>
                </a:solidFill>
              </a:rPr>
              <a:t> россыпь </a:t>
            </a:r>
            <a:r>
              <a:rPr lang="ru-RU" sz="1800" b="1" dirty="0" err="1" smtClean="0">
                <a:solidFill>
                  <a:srgbClr val="7030A0"/>
                </a:solidFill>
              </a:rPr>
              <a:t>титан-циркониевых</a:t>
            </a:r>
            <a:r>
              <a:rPr lang="ru-RU" sz="1800" b="1" dirty="0" smtClean="0">
                <a:solidFill>
                  <a:srgbClr val="7030A0"/>
                </a:solidFill>
              </a:rPr>
              <a:t> песков. </a:t>
            </a:r>
            <a:endParaRPr lang="ru-RU" sz="1800" dirty="0"/>
          </a:p>
        </p:txBody>
      </p:sp>
      <p:pic>
        <p:nvPicPr>
          <p:cNvPr id="1026" name="Picture 2" descr="F:\наш край\фото природа\IMAGE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5075639" cy="3312368"/>
          </a:xfrm>
          <a:prstGeom prst="rect">
            <a:avLst/>
          </a:prstGeom>
          <a:noFill/>
          <a:ln w="57150">
            <a:solidFill>
              <a:srgbClr val="DEA9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123728" y="6211669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33CC"/>
                </a:solidFill>
              </a:rPr>
              <a:t>Красноборское</a:t>
            </a:r>
            <a:r>
              <a:rPr lang="ru-RU" b="1" dirty="0" smtClean="0">
                <a:solidFill>
                  <a:srgbClr val="0033CC"/>
                </a:solidFill>
              </a:rPr>
              <a:t> месторождение глины</a:t>
            </a:r>
            <a:endParaRPr lang="ru-RU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Сосен ровный ряд стволов,</a:t>
            </a:r>
            <a:b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новостроек панорамы</a:t>
            </a:r>
            <a:b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и сиянье куполов</a:t>
            </a:r>
            <a:b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  <a:latin typeface="+mn-lt"/>
              </a:rPr>
              <a:t>возрождающихся храмов</a:t>
            </a: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+mn-lt"/>
              </a:rPr>
            </a:b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523302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5122" name="Picture 2" descr="D:\Новая папка\Документы школа\стенгазеты фото\фото природа\IMAGE0014.JPG"/>
          <p:cNvPicPr>
            <a:picLocks noChangeAspect="1" noChangeArrowheads="1"/>
          </p:cNvPicPr>
          <p:nvPr/>
        </p:nvPicPr>
        <p:blipFill>
          <a:blip r:embed="rId2" cstate="print"/>
          <a:srcRect b="3636"/>
          <a:stretch>
            <a:fillRect/>
          </a:stretch>
        </p:blipFill>
        <p:spPr bwMode="auto">
          <a:xfrm>
            <a:off x="2000232" y="2571744"/>
            <a:ext cx="5643602" cy="3786214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/>
              </a:rPr>
              <a:t> </a:t>
            </a:r>
            <a:r>
              <a:rPr lang="ru-RU" sz="3600" dirty="0" smtClean="0">
                <a:solidFill>
                  <a:srgbClr val="FFFF00"/>
                </a:solidFill>
                <a:effectLst/>
              </a:rPr>
              <a:t>Запасы древесины - </a:t>
            </a:r>
            <a:r>
              <a:rPr lang="ru-RU" sz="3600" dirty="0" smtClean="0">
                <a:solidFill>
                  <a:srgbClr val="00B050"/>
                </a:solidFill>
                <a:effectLst/>
              </a:rPr>
              <a:t>5364700 м</a:t>
            </a:r>
            <a:r>
              <a:rPr lang="ru-RU" sz="3600" baseline="30000" dirty="0" smtClean="0">
                <a:solidFill>
                  <a:srgbClr val="00B050"/>
                </a:solidFill>
                <a:effectLst/>
              </a:rPr>
              <a:t>3</a:t>
            </a:r>
            <a:r>
              <a:rPr lang="ru-RU" sz="3600" dirty="0" smtClean="0">
                <a:solidFill>
                  <a:srgbClr val="FFFF00"/>
                </a:solidFill>
                <a:effectLst/>
              </a:rPr>
              <a:t> 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8149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Сосна —2407600 м</a:t>
            </a:r>
            <a:r>
              <a:rPr lang="ru-RU" b="1" baseline="30000" dirty="0" smtClean="0">
                <a:solidFill>
                  <a:schemeClr val="bg1"/>
                </a:solidFill>
              </a:rPr>
              <a:t>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Осина — 1520400 м</a:t>
            </a:r>
            <a:r>
              <a:rPr lang="ru-RU" b="1" baseline="30000" dirty="0" smtClean="0">
                <a:solidFill>
                  <a:schemeClr val="bg1"/>
                </a:solidFill>
              </a:rPr>
              <a:t>3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Береза — 1032200 м</a:t>
            </a:r>
            <a:r>
              <a:rPr lang="ru-RU" b="1" baseline="30000" dirty="0" smtClean="0">
                <a:solidFill>
                  <a:schemeClr val="bg1"/>
                </a:solidFill>
              </a:rPr>
              <a:t>3</a:t>
            </a:r>
            <a:endParaRPr lang="ru-RU" b="1" dirty="0" smtClean="0">
              <a:solidFill>
                <a:schemeClr val="bg1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Дуб — 249300 м</a:t>
            </a:r>
            <a:r>
              <a:rPr lang="ru-RU" b="1" baseline="30000" dirty="0" smtClean="0">
                <a:solidFill>
                  <a:schemeClr val="bg1"/>
                </a:solidFill>
              </a:rPr>
              <a:t>3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chemeClr val="bg1"/>
                </a:solidFill>
              </a:rPr>
              <a:t>Ель — 155200 м</a:t>
            </a:r>
            <a:r>
              <a:rPr lang="ru-RU" b="1" baseline="30000" dirty="0" smtClean="0">
                <a:solidFill>
                  <a:schemeClr val="bg1"/>
                </a:solidFill>
              </a:rPr>
              <a:t>3</a:t>
            </a: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3717032"/>
            <a:ext cx="1414463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Сосна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4214818"/>
            <a:ext cx="1343025" cy="2428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Осина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4714884"/>
            <a:ext cx="1343025" cy="1928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Береза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43702" y="5286388"/>
            <a:ext cx="1343025" cy="1357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Дуб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15250" y="5786438"/>
            <a:ext cx="1057275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00B050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377</Words>
  <Application>Microsoft Office PowerPoint</Application>
  <PresentationFormat>Экран (4:3)</PresentationFormat>
  <Paragraphs>99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МОУ «Красноборская средняя школа»</vt:lpstr>
      <vt:lpstr>Экологическая тропа. Маршрут </vt:lpstr>
      <vt:lpstr>Мой любимый Красный Бор, колыбель моих надежд, оставаясь сердцем молод, не меняй своих одежд. </vt:lpstr>
      <vt:lpstr>Презентация PowerPoint</vt:lpstr>
      <vt:lpstr>Презентация PowerPoint</vt:lpstr>
      <vt:lpstr>Полезные ископаемые</vt:lpstr>
      <vt:lpstr>Полезные ископаемые</vt:lpstr>
      <vt:lpstr>Сосен ровный ряд стволов, новостроек панорамы и сиянье куполов возрождающихся храмов </vt:lpstr>
      <vt:lpstr> Запасы древесины - 5364700 м3 </vt:lpstr>
      <vt:lpstr>Животный мир смешанного леса</vt:lpstr>
      <vt:lpstr>Птицы смешанного леса</vt:lpstr>
      <vt:lpstr>Растительный мир</vt:lpstr>
      <vt:lpstr>Берегите лес! Он источник всех чудес. Чтобы всюду зеленели Сосны, вязы, клены, ели Берегите лес!</vt:lpstr>
      <vt:lpstr>  Общая длина рек   Нижегородской  области - 841 км</vt:lpstr>
      <vt:lpstr>И светла, и широка наша тихая река</vt:lpstr>
      <vt:lpstr>Наше озеро родное голубой отражает свет, и широким лесным просторам ни конца и ни края нет</vt:lpstr>
      <vt:lpstr>Животный мир водоемов</vt:lpstr>
      <vt:lpstr>Что и за какое время разлагается в природе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тропа</dc:title>
  <cp:lastModifiedBy>Пользователь Windows</cp:lastModifiedBy>
  <cp:revision>33</cp:revision>
  <dcterms:modified xsi:type="dcterms:W3CDTF">2022-03-03T15:45:18Z</dcterms:modified>
</cp:coreProperties>
</file>