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0" r:id="rId4"/>
    <p:sldId id="258" r:id="rId5"/>
    <p:sldId id="260" r:id="rId6"/>
    <p:sldId id="261" r:id="rId7"/>
    <p:sldId id="262" r:id="rId8"/>
    <p:sldId id="265" r:id="rId9"/>
    <p:sldId id="263" r:id="rId10"/>
    <p:sldId id="264" r:id="rId11"/>
    <p:sldId id="267" r:id="rId12"/>
    <p:sldId id="277" r:id="rId13"/>
    <p:sldId id="289" r:id="rId14"/>
    <p:sldId id="268" r:id="rId15"/>
    <p:sldId id="271" r:id="rId16"/>
    <p:sldId id="272" r:id="rId17"/>
    <p:sldId id="273" r:id="rId18"/>
    <p:sldId id="274" r:id="rId19"/>
    <p:sldId id="278" r:id="rId20"/>
    <p:sldId id="279" r:id="rId21"/>
    <p:sldId id="280" r:id="rId22"/>
    <p:sldId id="281" r:id="rId23"/>
    <p:sldId id="291" r:id="rId24"/>
    <p:sldId id="259" r:id="rId25"/>
    <p:sldId id="266" r:id="rId26"/>
    <p:sldId id="284" r:id="rId27"/>
    <p:sldId id="285" r:id="rId28"/>
    <p:sldId id="292" r:id="rId29"/>
    <p:sldId id="29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60"/>
  </p:normalViewPr>
  <p:slideViewPr>
    <p:cSldViewPr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548680"/>
            <a:ext cx="6264696" cy="1340720"/>
          </a:xfrm>
        </p:spPr>
        <p:txBody>
          <a:bodyPr/>
          <a:lstStyle/>
          <a:p>
            <a:r>
              <a:rPr lang="ru-RU" sz="6000" dirty="0" smtClean="0"/>
              <a:t>Красная книга</a:t>
            </a:r>
            <a:endParaRPr lang="ru-RU" sz="6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0"/>
            <a:ext cx="3851920" cy="126876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Белый медведь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76056" y="1268760"/>
            <a:ext cx="4067944" cy="558924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Белые медведи – одни из самых крупных хищных наземных животных. На территории России проживают на Крайнем Севере и на островах Арктики. Эти медведи прекрасно чувствуют себя и на льдинах, на которых могут дрейфовать по несколько месяцев.</a:t>
            </a:r>
          </a:p>
          <a:p>
            <a:r>
              <a:rPr lang="ru-RU" sz="1600" b="1" dirty="0" smtClean="0"/>
              <a:t>Взрослые особи в длину могут достигать 3 метра, и весить до 900 кг. Шкура у них очень теплая, которая не дает белым медведям замерзнуть в ледяной воде. А ныряют они в холодную воду Северного Ледовитого океана очень часто. Это очень хорошие пловцы. За несколько дней они могут проплыть расстояние более 600 км.</a:t>
            </a:r>
          </a:p>
          <a:p>
            <a:r>
              <a:rPr lang="ru-RU" sz="1600" b="1" dirty="0" smtClean="0"/>
              <a:t>В отличие от бурых медведей, которые залегают в спячку на всю зиму, белые дремлют не более двух месяцев в год. Только разве что беременные медведицы проводят в берлоге около 90 дней.</a:t>
            </a:r>
            <a:endParaRPr lang="ru-RU" sz="1600" b="1" dirty="0"/>
          </a:p>
        </p:txBody>
      </p:sp>
      <p:pic>
        <p:nvPicPr>
          <p:cNvPr id="5" name="Рисунок 4" descr="polar_bears_996795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8738" r="18738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0"/>
            <a:ext cx="4139952" cy="14367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Американский бизон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8064" y="1412776"/>
            <a:ext cx="3995936" cy="5445224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Американский бизон, или бизон—Он очень близок к зубру, и оба вида могут без ограничений скрещиваться, давая плодовитое потомство — зубробизонов. По этой причине их иногда рассматривают как один вид.</a:t>
            </a:r>
          </a:p>
          <a:p>
            <a:r>
              <a:rPr lang="ru-RU" b="1" dirty="0" smtClean="0"/>
              <a:t>Бизон достигает 2,5—3 метров в длину и до 2 метров в высоту. Густая шерсть его серо-бурого цвета, на голове и на шее чёрно-бурого. Передняя часть тела покрыта более длинными волосами. Голова массивная, с широким лбом; короткие толстые рога расходятся в стороны, концы же их заворачиваются внутрь; уши короткие и узкие; глаза большие, темные, шея короткая.</a:t>
            </a:r>
          </a:p>
          <a:p>
            <a:r>
              <a:rPr lang="ru-RU" b="1" dirty="0" smtClean="0"/>
              <a:t>В XIX веке популяция американских бизонов подверглась массовому истреблению в коммерческих целях. Индейские племена, получив огнестрельное оружие и лошадей, начали убивать больше бизонов, чем им требовалось для пропитания и шкур, продавая излишек американским торговцам. Огромное количество американских охотников убивали сотни тысяч бизонов ежегодно ради шкур, которые пользовались большим спросом как в США, так и в Европе. Американские скотоводы уничтожали бизонов, чтобы освободить территорию и ресурсы для своей живности.</a:t>
            </a:r>
          </a:p>
        </p:txBody>
      </p:sp>
      <p:pic>
        <p:nvPicPr>
          <p:cNvPr id="6" name="Рисунок 5" descr="102_Stumbras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752" r="12752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5" y="1"/>
            <a:ext cx="4023644" cy="126876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горностай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8064" y="1196752"/>
            <a:ext cx="3995936" cy="5661248"/>
          </a:xfrm>
        </p:spPr>
        <p:txBody>
          <a:bodyPr/>
          <a:lstStyle/>
          <a:p>
            <a:r>
              <a:rPr lang="ru-RU" b="1" dirty="0" smtClean="0"/>
              <a:t>Горностай</a:t>
            </a:r>
            <a:r>
              <a:rPr lang="ru-RU" dirty="0" smtClean="0"/>
              <a:t> – небольшое, но крайне агрессивное и жестокое животное семейства куниц. Распространен в северно-умеренных областях Евразии и Северной Америки. Предпочитает селиться в прибрежных лесах, болотах, кустарниках и на территориях, к ним прилегающих. Большую часть жизни горностай проводит на земле, хотя также неплохо лазает по деревьям и хорошо плавает. Вывороченные корни деревьев, полые бревна, норы грызунов используются им в качестве логова.</a:t>
            </a:r>
          </a:p>
          <a:p>
            <a:r>
              <a:rPr lang="ru-RU" dirty="0" smtClean="0"/>
              <a:t>Взрослый горностай имеет общую длину тела от 170 до 330 мм, причем около 35% от этой цифры приходится на хвост. Самцы вырастают примерно вдвое больше самок. Форма тела горностая очень похожа на тело ласки: длинное, как лента, с короткими ногами, заостренной мордочкой, небольшими ушами. Глаза похожи на черные бусинки. Мех в летний период имеет шоколадно-коричневый окрас, в то время как зимой мех белоснежный, за исключением кончика хвоста – он окрашен в черный цвет.</a:t>
            </a:r>
          </a:p>
          <a:p>
            <a:endParaRPr lang="ru-RU" dirty="0"/>
          </a:p>
        </p:txBody>
      </p:sp>
      <p:pic>
        <p:nvPicPr>
          <p:cNvPr id="5" name="Рисунок 4" descr="images 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118" r="6118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533400"/>
            <a:ext cx="6444208" cy="5199856"/>
          </a:xfrm>
        </p:spPr>
        <p:txBody>
          <a:bodyPr/>
          <a:lstStyle/>
          <a:p>
            <a:pPr algn="ctr"/>
            <a:r>
              <a:rPr lang="ru-RU" sz="9600" dirty="0" smtClean="0"/>
              <a:t>Растения красной книги</a:t>
            </a:r>
            <a:endParaRPr lang="ru-RU" sz="8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0"/>
            <a:ext cx="4211960" cy="134076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венерин башмачок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8064" y="1340768"/>
            <a:ext cx="3995936" cy="5517232"/>
          </a:xfrm>
        </p:spPr>
        <p:txBody>
          <a:bodyPr>
            <a:normAutofit lnSpcReduction="10000"/>
          </a:bodyPr>
          <a:lstStyle/>
          <a:p>
            <a:r>
              <a:rPr lang="ru-RU" sz="1800" b="1" dirty="0"/>
              <a:t>М</a:t>
            </a:r>
            <a:r>
              <a:rPr lang="ru-RU" sz="1800" b="1" dirty="0" smtClean="0"/>
              <a:t>ноголетнее травянистое растение, широко распространённое в Евразии от Британских островов до Тихого океана, вид рода- Башмачок, семейства Орхидные.</a:t>
            </a:r>
          </a:p>
          <a:p>
            <a:r>
              <a:rPr lang="ru-RU" sz="1800" b="1" dirty="0" smtClean="0"/>
              <a:t>Растение является объектом массового сбора людьми для букетов и с целью пересадки на садовые участки, что ведёт к повсеместному сокращению вида; существует опасность исчезновения этого вида во многих регионах России.</a:t>
            </a:r>
          </a:p>
          <a:p>
            <a:r>
              <a:rPr lang="ru-RU" sz="1800" b="1" dirty="0" smtClean="0"/>
              <a:t>Венерин башмачок— первый представитель семейства Орхидные умеренного пояса, взятый под охрану (с 1878 года в Швейцарии), ныне охраняется во всех европейских странах, включая Россию.</a:t>
            </a:r>
          </a:p>
          <a:p>
            <a:endParaRPr lang="ru-RU" b="1" dirty="0"/>
          </a:p>
        </p:txBody>
      </p:sp>
      <p:pic>
        <p:nvPicPr>
          <p:cNvPr id="5" name="Рисунок 4" descr="showDBFile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0"/>
            <a:ext cx="4139952" cy="119675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Живучка пирамидальная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8064" y="1340768"/>
            <a:ext cx="3995936" cy="551723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Живучка пирамидальная— многолетнее растение, относящееся к семейству губоцветных. Считается редким видом, занесено в Красную Книгу Балтийского региона.</a:t>
            </a:r>
          </a:p>
          <a:p>
            <a:r>
              <a:rPr lang="ru-RU" sz="1800" b="1" dirty="0" smtClean="0"/>
              <a:t>В настоящее время специалисты по ландшафтному дизайну охотно используют</a:t>
            </a:r>
            <a:br>
              <a:rPr lang="ru-RU" sz="1800" b="1" dirty="0" smtClean="0"/>
            </a:br>
            <a:r>
              <a:rPr lang="ru-RU" sz="1800" b="1" dirty="0" smtClean="0"/>
              <a:t>живучку пирамидальную для украшения клумб, поскольку свечки-соцветия весьма декоративны, а листва сохраняет свой цвет и блеск даже при заморозках.</a:t>
            </a:r>
          </a:p>
          <a:p>
            <a:endParaRPr lang="ru-RU" sz="1800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5" name="Рисунок 4" descr="Ajuga_pyramidalis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0"/>
            <a:ext cx="4139952" cy="1412776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/>
              <a:t>Лунник оживающий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20072" y="1484784"/>
            <a:ext cx="3923928" cy="537321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Это крупный многолетник, достигающий в высоту 1 м. У него высокий прямой стебель, опушенный беловатыми волосками. Листья, расположенные вверху, имеют овальную форму, нижние же, зубчатые по краям, напоминают сердце. Фиолетовые цветы, в диаметре доходящие до 4 см, собраны в соцветия — метелки.</a:t>
            </a:r>
          </a:p>
          <a:p>
            <a:r>
              <a:rPr lang="ru-RU" sz="1800" dirty="0" smtClean="0"/>
              <a:t>Свое латинское название лунник оживающий получил в честь слова </a:t>
            </a:r>
            <a:r>
              <a:rPr lang="ru-RU" sz="1800" dirty="0" err="1" smtClean="0"/>
              <a:t>luna</a:t>
            </a:r>
            <a:r>
              <a:rPr lang="ru-RU" sz="1800" dirty="0" smtClean="0"/>
              <a:t> («луна»), поскольку перегородки его плодов напоминают по форме и цвету ночное светило.</a:t>
            </a:r>
          </a:p>
        </p:txBody>
      </p:sp>
      <p:pic>
        <p:nvPicPr>
          <p:cNvPr id="5" name="Рисунок 4" descr="Lunaria_annua_2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986" r="13986"/>
          <a:stretch>
            <a:fillRect/>
          </a:stretch>
        </p:blipFill>
        <p:spPr>
          <a:xfrm>
            <a:off x="683568" y="1052736"/>
            <a:ext cx="4206240" cy="420624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88640"/>
            <a:ext cx="3429000" cy="100811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Ландыш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20072" y="1268760"/>
            <a:ext cx="3923928" cy="5589240"/>
          </a:xfrm>
        </p:spPr>
        <p:txBody>
          <a:bodyPr>
            <a:normAutofit/>
          </a:bodyPr>
          <a:lstStyle/>
          <a:p>
            <a:r>
              <a:rPr lang="ru-RU" sz="2000" dirty="0"/>
              <a:t>П</a:t>
            </a:r>
            <a:r>
              <a:rPr lang="ru-RU" sz="2000" dirty="0" smtClean="0"/>
              <a:t>одземное корневище ползучее, не толще гусиного пера, несёт близ верхушки несколько бледных небольших низовых листьев, полускрытых в земле. За ними следуют 2  больших листа, между которыми на верхушке корневища находится крупная почка. Из угла низового листа выступает цветоносный стебель, несущий кисть из 6—20 цветков, обращённых преимущественно в одну сторону.</a:t>
            </a:r>
          </a:p>
          <a:p>
            <a:endParaRPr lang="ru-RU" sz="1600" dirty="0"/>
          </a:p>
        </p:txBody>
      </p:sp>
      <p:pic>
        <p:nvPicPr>
          <p:cNvPr id="5" name="Picture 2" descr="http://www.gardenia.ru/pages/i/land00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0"/>
            <a:ext cx="4283968" cy="1124744"/>
          </a:xfrm>
        </p:spPr>
        <p:txBody>
          <a:bodyPr/>
          <a:lstStyle/>
          <a:p>
            <a:r>
              <a:rPr lang="ru-RU" dirty="0" smtClean="0"/>
              <a:t>Можжевельник высокий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95455" y="1124744"/>
            <a:ext cx="3948545" cy="57332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Растет на крутых склонах хребтов в нижнем горном поясе до 360-400 м над уровнём моря. Является </a:t>
            </a:r>
            <a:r>
              <a:rPr lang="ru-RU" sz="2000" dirty="0" err="1" smtClean="0"/>
              <a:t>доминантом</a:t>
            </a:r>
            <a:r>
              <a:rPr lang="ru-RU" sz="2000" dirty="0" smtClean="0"/>
              <a:t>  лесных сообществ - можжевеловых редколесий. На восточных и юго-восточных склонах крутизной 25-35° нередко приурочен к выходам </a:t>
            </a:r>
            <a:r>
              <a:rPr lang="ru-RU" sz="2000" dirty="0" err="1" smtClean="0"/>
              <a:t>извест</a:t>
            </a:r>
            <a:r>
              <a:rPr lang="ru-RU" sz="2000" dirty="0" smtClean="0"/>
              <a:t>- </a:t>
            </a:r>
            <a:r>
              <a:rPr lang="ru-RU" sz="2000" dirty="0" err="1" smtClean="0"/>
              <a:t>няка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611560" y="1052736"/>
            <a:ext cx="4206240" cy="4206240"/>
          </a:xfrm>
        </p:spPr>
      </p:sp>
      <p:pic>
        <p:nvPicPr>
          <p:cNvPr id="5" name="Picture 2" descr="http://biodat.ru/db/rbp/pic/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3610767" cy="421256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533400"/>
            <a:ext cx="6516216" cy="5199856"/>
          </a:xfrm>
        </p:spPr>
        <p:txBody>
          <a:bodyPr/>
          <a:lstStyle/>
          <a:p>
            <a:pPr algn="ctr"/>
            <a:r>
              <a:rPr lang="ru-RU" sz="9600" dirty="0" smtClean="0"/>
              <a:t>Рыбы </a:t>
            </a:r>
            <a:br>
              <a:rPr lang="ru-RU" sz="9600" dirty="0" smtClean="0"/>
            </a:br>
            <a:r>
              <a:rPr lang="ru-RU" sz="9600" dirty="0" smtClean="0"/>
              <a:t>красной </a:t>
            </a:r>
            <a:br>
              <a:rPr lang="ru-RU" sz="9600" dirty="0" smtClean="0"/>
            </a:br>
            <a:r>
              <a:rPr lang="ru-RU" sz="9600" dirty="0" smtClean="0"/>
              <a:t> книги</a:t>
            </a:r>
            <a:endParaRPr lang="ru-RU" sz="9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239000" cy="1584176"/>
          </a:xfrm>
        </p:spPr>
        <p:txBody>
          <a:bodyPr>
            <a:noAutofit/>
          </a:bodyPr>
          <a:lstStyle/>
          <a:p>
            <a:r>
              <a:rPr lang="ru-RU" sz="4400" dirty="0" smtClean="0"/>
              <a:t>Что такое красная книга?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11680"/>
            <a:ext cx="7239000" cy="484632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Красная книга</a:t>
            </a:r>
            <a:r>
              <a:rPr lang="ru-RU" dirty="0" smtClean="0"/>
              <a:t> —список редких и находящихся под угрозой исчезновения животных, растений и грибов. Красные книги бывают различного уровня — международные, национальные и региональные.</a:t>
            </a:r>
          </a:p>
          <a:p>
            <a:r>
              <a:rPr lang="ru-RU" dirty="0" smtClean="0"/>
              <a:t>Международный Союз Охраны Природы (МСОП) объединил и возглавил в 1948 году работу по охране живой природы государственных, научных и общественных организаций большинства стран мира. В числе первых его решений в 1949 году было создание постоянной </a:t>
            </a:r>
            <a:r>
              <a:rPr lang="ru-RU" i="1" dirty="0" smtClean="0"/>
              <a:t>Комиссии по выживанию видов</a:t>
            </a:r>
            <a:r>
              <a:rPr lang="ru-RU" dirty="0" smtClean="0"/>
              <a:t> или, как принято называть в русскоязычной литературе, — Комиссию по редким видам.</a:t>
            </a:r>
            <a:endParaRPr lang="ru-RU" dirty="0"/>
          </a:p>
        </p:txBody>
      </p:sp>
      <p:pic>
        <p:nvPicPr>
          <p:cNvPr id="1027" name="Picture 3" descr="http://vt-inform.ru/upload/iblock/90a/%20fvdyg_ebzn%20h%20rlxmf%20ecoportal.r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0"/>
            <a:ext cx="158417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836712"/>
            <a:ext cx="2748136" cy="1224136"/>
          </a:xfrm>
        </p:spPr>
        <p:txBody>
          <a:bodyPr/>
          <a:lstStyle/>
          <a:p>
            <a:r>
              <a:rPr lang="ru-RU" dirty="0" smtClean="0"/>
              <a:t>Чёрный амур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132856"/>
            <a:ext cx="3754902" cy="439248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 1972 г. запрещен вылов в российской части  Амура. Охраняется в </a:t>
            </a:r>
            <a:r>
              <a:rPr lang="ru-RU" sz="1600" dirty="0" err="1" smtClean="0"/>
              <a:t>Болоньском</a:t>
            </a:r>
            <a:r>
              <a:rPr lang="ru-RU" sz="1600" dirty="0" smtClean="0"/>
              <a:t>, Комсомольском, </a:t>
            </a:r>
            <a:r>
              <a:rPr lang="ru-RU" sz="1600" dirty="0" err="1" smtClean="0"/>
              <a:t>Ханкайском</a:t>
            </a:r>
            <a:r>
              <a:rPr lang="ru-RU" sz="1600" dirty="0" smtClean="0"/>
              <a:t> государственных природных заповедниках. Отработана методика искусственного разведения. Необходимо организовать искусственное воспроизводство популяции, заключить межгосударственное соглашение с Китаем об охране редких и исчезающих видов рыб  Амура.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Рисунок 4" descr="19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985" r="9985"/>
          <a:stretch>
            <a:fillRect/>
          </a:stretch>
        </p:blipFill>
        <p:spPr>
          <a:xfrm>
            <a:off x="539552" y="1268760"/>
            <a:ext cx="4206240" cy="3561179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428264"/>
            <a:ext cx="3429000" cy="856526"/>
          </a:xfrm>
        </p:spPr>
        <p:txBody>
          <a:bodyPr/>
          <a:lstStyle/>
          <a:p>
            <a:r>
              <a:rPr lang="ru-RU" dirty="0" smtClean="0"/>
              <a:t>чёрный лещ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400537"/>
            <a:ext cx="3429000" cy="3727048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Достигает в благоприятных условиях длины 60 см и веса 3 кг. Продолжительность жизни около 10 лет</a:t>
            </a:r>
            <a:r>
              <a:rPr lang="en-US" sz="2000" dirty="0" smtClean="0"/>
              <a:t>.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Он распространен в руслах равнинных рек и в больших озёрах в бассейне Амура. Встречается от бассейна Амура на севере до Южного Китая (Кантон) на юге.</a:t>
            </a:r>
          </a:p>
          <a:p>
            <a:r>
              <a:rPr lang="ru-RU" sz="2200" dirty="0" smtClean="0"/>
              <a:t>Питается моллюсками, личинками насекомых, рыбой, иногда водорослями.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2" name="Picture 4" descr="http://t1.gstatic.com/images?q=tbn:ANd9GcQY26luj9trnQrtKXKEzMle4KwS2lpjAB1_bzuD-VReT1cG-3S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534" r="1253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975167"/>
          </a:xfrm>
        </p:spPr>
        <p:txBody>
          <a:bodyPr/>
          <a:lstStyle/>
          <a:p>
            <a:r>
              <a:rPr lang="ru-RU" dirty="0" smtClean="0"/>
              <a:t>Китовая акула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20073" y="2276872"/>
            <a:ext cx="3598026" cy="333685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Китовая акула  — самый крупный вид акул, а также самый крупный из ныне живущих представителей рыб. Хотя, по рассказам некоторых очевидцев, им встречались экземпляры длиной от 18 до 20 м, самый крупный когда-либо измеренный экземпляр насчитывал в длину 13,7 м. Вес китовых акул может достигать 12 т. Несмотря на внушительные размеры, китовая акула для человека абсолютно безопасна, так как питается подобно гигантской акуле и акуле-большероту исключительно планктоном и прочими мелкими организмами, которых она фильтрует, втягивая в себя воду.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http://mostinfo.su/most/kitovaja-akula-pas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xfrm>
            <a:off x="683568" y="1196752"/>
            <a:ext cx="4206240" cy="42062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533400"/>
            <a:ext cx="6444208" cy="5199856"/>
          </a:xfrm>
        </p:spPr>
        <p:txBody>
          <a:bodyPr/>
          <a:lstStyle/>
          <a:p>
            <a:pPr algn="ctr"/>
            <a:r>
              <a:rPr lang="ru-RU" sz="9600" dirty="0" smtClean="0"/>
              <a:t>Птицы красной книги</a:t>
            </a:r>
            <a:endParaRPr lang="ru-RU" sz="9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88640"/>
            <a:ext cx="4139952" cy="129614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розовый фламинго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20072" y="1484784"/>
            <a:ext cx="3923928" cy="5373216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По мнению ученых, розовый фламинго – одна из самых древних птиц нашей планеты. Как же эта хрупкая птица смогла дожить до наших дней? Ведь даже сильным мамонтам не удалось выжить.</a:t>
            </a:r>
          </a:p>
          <a:p>
            <a:r>
              <a:rPr lang="ru-RU" b="1" dirty="0" smtClean="0"/>
              <a:t> Большие популяции фламинго находятся в некоторых странах Африки и в Индии. Самая большая популяция находится в Казахстане. Но число особей по тем или иным причинам к настоящему времени значительно сократилось.</a:t>
            </a:r>
          </a:p>
          <a:p>
            <a:r>
              <a:rPr lang="ru-RU" b="1" dirty="0" smtClean="0"/>
              <a:t> И в России, и в Казахстане фламинго обыкновенный занесен в Красную книгу и охраняется государством. В странах Юго-Восточной Азии их насчитывается несколько миллионов особей, но и там их положение нельзя назвать благоприятным. </a:t>
            </a:r>
          </a:p>
          <a:p>
            <a:r>
              <a:rPr lang="ru-RU" b="1" dirty="0" smtClean="0"/>
              <a:t> Чтобы спастись от хищников, они научились жить в таких условиях, в которых другие животные просто погибли бы. Но у фламинго на ногах очень толстая кожа, поэтому воздействие щелочи ими практически не ощущается. А вот враги этих прекрасных птичек, к примеру шакалы, не могут войти в водоем, так как бояться ожогов ног. Это в какой-то степени спасает пернатых.</a:t>
            </a:r>
            <a:endParaRPr lang="ru-RU" b="1" dirty="0"/>
          </a:p>
        </p:txBody>
      </p:sp>
      <p:pic>
        <p:nvPicPr>
          <p:cNvPr id="7" name="Рисунок 6" descr="wpapers_ru_Р РѕР·РѕРІС‹Р№-С„Р»Р°РјРёРЅРіРѕ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0"/>
            <a:ext cx="3995936" cy="148478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Птица филин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20072" y="1457400"/>
            <a:ext cx="3923928" cy="5400600"/>
          </a:xfrm>
        </p:spPr>
        <p:txBody>
          <a:bodyPr>
            <a:normAutofit/>
          </a:bodyPr>
          <a:lstStyle/>
          <a:p>
            <a:r>
              <a:rPr lang="ru-RU" b="1" dirty="0" smtClean="0"/>
              <a:t>На сегодняшний день филин находится под угрозой полного исчезновения, поэтому он вписан на страницы Красной книги животных России.</a:t>
            </a:r>
          </a:p>
          <a:p>
            <a:r>
              <a:rPr lang="ru-RU" b="1" dirty="0" smtClean="0"/>
              <a:t>Филин – очень красивая сова, жизнь которой еще не исследована полностью, следовательно, эта птица очень загадочна для нас. Между тем их осталось очень мало, всего несколько тысяч на всю территорию СНГ.</a:t>
            </a:r>
          </a:p>
          <a:p>
            <a:r>
              <a:rPr lang="ru-RU" b="1" dirty="0" smtClean="0"/>
              <a:t>Филина часто относят к вредным животным, которые сокращают численность охотничьих ресурсов. Эти представления легко опровергаются тем, что филины едят не так уж много – их суточный рацион составляет не более </a:t>
            </a:r>
            <a:r>
              <a:rPr lang="ru-RU" b="1" dirty="0" err="1" smtClean="0"/>
              <a:t>полукилограмма</a:t>
            </a:r>
            <a:r>
              <a:rPr lang="ru-RU" b="1" dirty="0" smtClean="0"/>
              <a:t> мяса. Но одновременно с этим можно с уверенностью сказать о его пользе для сельского хозяйства, так как он поедает в большом количестве грызунов-вредителей.</a:t>
            </a:r>
            <a:endParaRPr lang="ru-RU" b="1" dirty="0"/>
          </a:p>
        </p:txBody>
      </p:sp>
      <p:pic>
        <p:nvPicPr>
          <p:cNvPr id="5" name="Рисунок 4" descr="117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692728"/>
            <a:ext cx="3429000" cy="720048"/>
          </a:xfrm>
        </p:spPr>
        <p:txBody>
          <a:bodyPr/>
          <a:lstStyle/>
          <a:p>
            <a:r>
              <a:rPr lang="ru-RU" dirty="0" smtClean="0"/>
              <a:t>Мандаринка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484784"/>
            <a:ext cx="3429000" cy="4680520"/>
          </a:xfrm>
        </p:spPr>
        <p:txBody>
          <a:bodyPr>
            <a:normAutofit fontScale="77500" lnSpcReduction="20000"/>
          </a:bodyPr>
          <a:lstStyle/>
          <a:p>
            <a:r>
              <a:rPr lang="ru-RU" sz="1800" dirty="0" smtClean="0"/>
              <a:t>Мандаринка — небольшая утка массой 0,4—0,7 кг. Брачный наряд самца мандаринки выделяется среди других уток ярким окрасом оперения. Самец имеет хохол на голове и более ярко раскрашен, чем самка. Существуют и другие, устаревшие, названия — «мандаринская утка» или «китайская утка»Эта утка населяет горные речки со свисающими над водой ветвями деревьев и приречные горные леса. Мандаринка хорошо плавает, при этом высоко сидит на воде с несколько поднятым хвостом. Ныряет редко, только когда ранена. Её полёт быстрый и манёвренный, она легко взлетает, иногда почти прямо вверх. В отличие от большинства уток, мандаринку часто можно видеть сидящей на ветвях деревьев или на прибрежных скалах. Охота на мандаринку запрещена, она внесена в Красную книгу России как редкий вид. Эту утку разводят в парках как декоративную птицу.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Рисунок 10" descr="images (3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715" r="16715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692696"/>
            <a:ext cx="3429000" cy="1152128"/>
          </a:xfrm>
        </p:spPr>
        <p:txBody>
          <a:bodyPr/>
          <a:lstStyle/>
          <a:p>
            <a:r>
              <a:rPr lang="ru-RU" dirty="0" smtClean="0"/>
              <a:t>Журавль-красавка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64727" y="1916832"/>
            <a:ext cx="3553371" cy="46640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Самый маленький вид журавлей, его высота составляет около 89 см, а масса 2—3 кг. Голова и шея в основном чёрные; позади глаз хорошо заметны длинные пучки белых перьев. От основания клюва до затылочной части имеется участок светло-серых перьев; обычная для других видов журавлей проплешина отсутствует. Клюв короткий, желтоватый. Роговица глаз красновато-оранжевая.  Журавли-красавки питаются как растительной, так и животной пищей. Основной рацион составляют различные части растений, арахис, бобовые культуры, зерно, насекомые и другие мелкие животные.</a:t>
            </a:r>
          </a:p>
          <a:p>
            <a:r>
              <a:rPr lang="ru-RU" dirty="0" smtClean="0"/>
              <a:t>В условиях неволи журавли живут по крайней мере 27 лет, хотя некоторые особи доживают до 67 лет. Продолжительность жизни в дикой природе в настоящее время точно не известна, хотя предполагается ,что она несколько ниже.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загруженное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195" r="12195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0"/>
            <a:ext cx="6372200" cy="1340768"/>
          </a:xfrm>
        </p:spPr>
        <p:txBody>
          <a:bodyPr/>
          <a:lstStyle/>
          <a:p>
            <a:pPr algn="ctr"/>
            <a:r>
              <a:rPr lang="ru-RU" sz="4400" i="1" u="sng" dirty="0" smtClean="0"/>
              <a:t>охраняем животных вместе! </a:t>
            </a:r>
            <a:endParaRPr lang="ru-RU" sz="4400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1628800"/>
            <a:ext cx="6444208" cy="5085184"/>
          </a:xfrm>
        </p:spPr>
        <p:txBody>
          <a:bodyPr>
            <a:normAutofit/>
          </a:bodyPr>
          <a:lstStyle/>
          <a:p>
            <a:pPr algn="l"/>
            <a:r>
              <a:rPr lang="ru-RU" sz="1800" i="1" dirty="0" smtClean="0"/>
              <a:t>Во всем мире и в нашей стране охота на редких животных запрещена, а на некоторые виды ограничена. Рыбная ловля тоже ограничена. Под особой охраной находятся животные в заповедниках. Помогают спасению редких животных и зоопарки. Когда в заповеднике или зоопарке животных какого-нибудь вида становится много, их переселяют в другие места. Животные связаны между собой в цепи питания. Оберегая одних животных, ты помогаешь и другим. Если, например, охранять лягушек, будет больше цапель, которые кормятся лягушками. Животные связаны и с растениями. Если, например, собирать букеты в лесу или на лугу, будет меньше шмелей и бабочек, которым нектар цветков нужен для питания. Не забывай и о том, что растения дают животным убежище. Оберегая травы, кусты и деревья, ты помогаешь зверям, птицам и насекомым, которые скрываются в их зарослях.</a:t>
            </a:r>
            <a:endParaRPr lang="ru-RU" sz="1800" i="1" dirty="0"/>
          </a:p>
        </p:txBody>
      </p:sp>
      <p:pic>
        <p:nvPicPr>
          <p:cNvPr id="1029" name="Picture 5" descr="http://img-fotki.yandex.ru/get/5006/victoria-mali.0/0_68a4e_ad6d3930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99792" cy="2204864"/>
          </a:xfrm>
          <a:prstGeom prst="rect">
            <a:avLst/>
          </a:prstGeom>
          <a:noFill/>
        </p:spPr>
      </p:pic>
      <p:pic>
        <p:nvPicPr>
          <p:cNvPr id="1031" name="Picture 7" descr="http://gamelika.com/imaginator/1/4e5fed2d8fe4e_future-tiger-numbers-2010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4864"/>
            <a:ext cx="2699792" cy="2520280"/>
          </a:xfrm>
          <a:prstGeom prst="rect">
            <a:avLst/>
          </a:prstGeom>
          <a:noFill/>
        </p:spPr>
      </p:pic>
      <p:pic>
        <p:nvPicPr>
          <p:cNvPr id="1033" name="Picture 9" descr="http://nevseoboi.com.ua/uploads/posts/2010-01/thumbs/1264007911_lynx83_1600s1200.jpg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25144"/>
            <a:ext cx="2688299" cy="21328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188640"/>
            <a:ext cx="6120680" cy="6525344"/>
          </a:xfrm>
        </p:spPr>
        <p:txBody>
          <a:bodyPr/>
          <a:lstStyle/>
          <a:p>
            <a:pPr algn="ctr"/>
            <a:r>
              <a:rPr lang="ru-RU" sz="2000" dirty="0" smtClean="0"/>
              <a:t>Охраняется “</a:t>
            </a:r>
            <a:r>
              <a:rPr lang="ru-RU" sz="2000" i="1" dirty="0" smtClean="0"/>
              <a:t>Красною книгой</a:t>
            </a:r>
            <a:r>
              <a:rPr lang="ru-RU" sz="2000" dirty="0" smtClean="0"/>
              <a:t>”</a:t>
            </a:r>
            <a:br>
              <a:rPr lang="ru-RU" sz="2000" dirty="0" smtClean="0"/>
            </a:br>
            <a:r>
              <a:rPr lang="ru-RU" sz="2000" dirty="0" smtClean="0"/>
              <a:t>Столько редких животных и птиц,</a:t>
            </a:r>
            <a:br>
              <a:rPr lang="ru-RU" sz="2000" dirty="0" smtClean="0"/>
            </a:br>
            <a:r>
              <a:rPr lang="ru-RU" sz="2000" dirty="0" smtClean="0"/>
              <a:t>Чтобы выжил простор многоликий</a:t>
            </a:r>
            <a:br>
              <a:rPr lang="ru-RU" sz="2000" dirty="0" smtClean="0"/>
            </a:br>
            <a:r>
              <a:rPr lang="ru-RU" sz="2000" dirty="0" smtClean="0"/>
              <a:t>Ради света грядущих зарниц.</a:t>
            </a:r>
            <a:br>
              <a:rPr lang="ru-RU" sz="2000" dirty="0" smtClean="0"/>
            </a:br>
            <a:r>
              <a:rPr lang="ru-RU" sz="2000" dirty="0" smtClean="0"/>
              <a:t>Чтоб пустыни нагрянуть не смели, </a:t>
            </a:r>
            <a:br>
              <a:rPr lang="ru-RU" sz="2000" dirty="0" smtClean="0"/>
            </a:br>
            <a:r>
              <a:rPr lang="ru-RU" sz="2000" dirty="0" smtClean="0"/>
              <a:t>Чтобы души не стали пусты, </a:t>
            </a:r>
            <a:br>
              <a:rPr lang="ru-RU" sz="2000" dirty="0" smtClean="0"/>
            </a:br>
            <a:r>
              <a:rPr lang="ru-RU" sz="2000" dirty="0" smtClean="0"/>
              <a:t>Охраняются звери, </a:t>
            </a:r>
            <a:br>
              <a:rPr lang="ru-RU" sz="2000" dirty="0" smtClean="0"/>
            </a:br>
            <a:r>
              <a:rPr lang="ru-RU" sz="2000" dirty="0" smtClean="0"/>
              <a:t>Охраняются змеи,</a:t>
            </a:r>
            <a:br>
              <a:rPr lang="ru-RU" sz="2000" dirty="0" smtClean="0"/>
            </a:br>
            <a:r>
              <a:rPr lang="ru-RU" sz="2000" dirty="0" smtClean="0"/>
              <a:t>Охраняются даже цветы.</a:t>
            </a:r>
            <a:br>
              <a:rPr lang="ru-RU" sz="2000" dirty="0" smtClean="0"/>
            </a:br>
            <a:r>
              <a:rPr lang="ru-RU" sz="2000" dirty="0" smtClean="0"/>
              <a:t> И тревога за жизнь неустанна,</a:t>
            </a:r>
            <a:br>
              <a:rPr lang="ru-RU" sz="2000" dirty="0" smtClean="0"/>
            </a:br>
            <a:r>
              <a:rPr lang="ru-RU" sz="2000" dirty="0" smtClean="0"/>
              <a:t>Чтоб не сгинуть в космической мгле:</a:t>
            </a:r>
            <a:br>
              <a:rPr lang="ru-RU" sz="2000" dirty="0" smtClean="0"/>
            </a:br>
            <a:r>
              <a:rPr lang="ru-RU" sz="2000" dirty="0" err="1" smtClean="0"/>
              <a:t>Исчерпаемы</a:t>
            </a:r>
            <a:r>
              <a:rPr lang="ru-RU" sz="2000" dirty="0" smtClean="0"/>
              <a:t> все океаны,</a:t>
            </a:r>
            <a:br>
              <a:rPr lang="ru-RU" sz="2000" dirty="0" smtClean="0"/>
            </a:br>
            <a:r>
              <a:rPr lang="ru-RU" sz="2000" dirty="0" err="1" smtClean="0"/>
              <a:t>Исчерпаемо</a:t>
            </a:r>
            <a:r>
              <a:rPr lang="ru-RU" sz="2000" dirty="0" smtClean="0"/>
              <a:t> всё на Земле.</a:t>
            </a:r>
            <a:br>
              <a:rPr lang="ru-RU" sz="2000" dirty="0" smtClean="0"/>
            </a:br>
            <a:r>
              <a:rPr lang="ru-RU" sz="2000" dirty="0" smtClean="0"/>
              <a:t>Мы леса и поля обижаем.</a:t>
            </a:r>
            <a:br>
              <a:rPr lang="ru-RU" sz="2000" dirty="0" smtClean="0"/>
            </a:br>
            <a:r>
              <a:rPr lang="ru-RU" sz="2000" dirty="0" smtClean="0"/>
              <a:t>Стонут реки от горьких обид.</a:t>
            </a:r>
            <a:br>
              <a:rPr lang="ru-RU" sz="2000" dirty="0" smtClean="0"/>
            </a:br>
            <a:r>
              <a:rPr lang="ru-RU" sz="2000" dirty="0" smtClean="0"/>
              <a:t>И себя мы прощаем, </a:t>
            </a:r>
            <a:br>
              <a:rPr lang="ru-RU" sz="2000" dirty="0" smtClean="0"/>
            </a:br>
            <a:r>
              <a:rPr lang="ru-RU" sz="2000" dirty="0" smtClean="0"/>
              <a:t>Но грядущее нас не простит.</a:t>
            </a:r>
            <a:br>
              <a:rPr lang="ru-RU" sz="2000" dirty="0" smtClean="0"/>
            </a:br>
            <a:r>
              <a:rPr lang="ru-RU" sz="2000" dirty="0" smtClean="0"/>
              <a:t>Охранять от опасности нужно,</a:t>
            </a:r>
            <a:br>
              <a:rPr lang="ru-RU" sz="2000" dirty="0" smtClean="0"/>
            </a:br>
            <a:r>
              <a:rPr lang="ru-RU" sz="2000" dirty="0" smtClean="0"/>
              <a:t>Защищать у людей на виду</a:t>
            </a:r>
            <a:br>
              <a:rPr lang="ru-RU" sz="2000" dirty="0" smtClean="0"/>
            </a:br>
            <a:r>
              <a:rPr lang="ru-RU" sz="2000" dirty="0" smtClean="0"/>
              <a:t>Чистоту, бескорыстье и дружбу,</a:t>
            </a:r>
            <a:br>
              <a:rPr lang="ru-RU" sz="2000" dirty="0" smtClean="0"/>
            </a:br>
            <a:r>
              <a:rPr lang="ru-RU" sz="2000" dirty="0" smtClean="0"/>
              <a:t>И доверие и доброту.</a:t>
            </a:r>
            <a:endParaRPr lang="ru-RU" sz="4400" dirty="0"/>
          </a:p>
        </p:txBody>
      </p:sp>
      <p:pic>
        <p:nvPicPr>
          <p:cNvPr id="4" name="Picture 3" descr="http://www.isok.ru/img/full/877a211b4c5dd5561f3146dee682b3c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2699792" cy="404532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620688"/>
            <a:ext cx="6444208" cy="4983832"/>
          </a:xfrm>
        </p:spPr>
        <p:txBody>
          <a:bodyPr/>
          <a:lstStyle/>
          <a:p>
            <a:pPr algn="ctr"/>
            <a:r>
              <a:rPr lang="ru-RU" sz="8000" i="1" dirty="0" smtClean="0"/>
              <a:t>Животные</a:t>
            </a:r>
            <a:r>
              <a:rPr lang="ru-RU" sz="6600" i="1" dirty="0" smtClean="0"/>
              <a:t> </a:t>
            </a:r>
            <a:r>
              <a:rPr lang="ru-RU" sz="8000" i="1" dirty="0" smtClean="0"/>
              <a:t>красной книги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0"/>
            <a:ext cx="4211960" cy="119675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дальневосточный леопард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8064" y="1196752"/>
            <a:ext cx="3995936" cy="5661248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Из </a:t>
            </a:r>
            <a:r>
              <a:rPr lang="ru-RU" b="1" dirty="0" smtClean="0"/>
              <a:t>всех животных, занесенных в Красную книгу России, дальневосточный леопард, наверное, находится в самом незавидном положении. На сегодняшний день, по подсчетам специалистов, на Дальнем Востоке проживает порядка 30-40 леопардов. В соседнем Китае - не более 10 особей.</a:t>
            </a:r>
          </a:p>
          <a:p>
            <a:r>
              <a:rPr lang="ru-RU" b="1" dirty="0" smtClean="0"/>
              <a:t>  Численность амурских пантер, как еще называют леопарда, стала резко сокращаться в ХХ веке. Охота на него велась еще до революции, но пока еще не носила такого масштабного характера. В 20-30-е годы эта кошка была объявлена “врагом народа”, так как она уничтожает ценные для человека виды копытных животных. И этого врага уничтожали при первой возможности.</a:t>
            </a:r>
          </a:p>
          <a:p>
            <a:r>
              <a:rPr lang="ru-RU" b="1" dirty="0" smtClean="0"/>
              <a:t>   На сегодняшний день ареал дальневосточных значительно сократился. В России он живет в заповедниках, заказниках и еще не освоенных человеком лесах на </a:t>
            </a:r>
            <a:r>
              <a:rPr lang="ru-RU" sz="1600" b="1" dirty="0" smtClean="0"/>
              <a:t>небольшой части юга Дальнего Востока.</a:t>
            </a:r>
            <a:endParaRPr lang="ru-RU" sz="1600" b="1" dirty="0"/>
          </a:p>
        </p:txBody>
      </p:sp>
      <p:pic>
        <p:nvPicPr>
          <p:cNvPr id="15362" name="Picture 2" descr="Дальневосточная пантера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18" r="918"/>
          <a:stretch>
            <a:fillRect/>
          </a:stretch>
        </p:blipFill>
        <p:spPr bwMode="auto">
          <a:xfrm>
            <a:off x="684213" y="1125538"/>
            <a:ext cx="4205287" cy="420528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0"/>
            <a:ext cx="3995936" cy="16288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Красный волк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20072" y="1628800"/>
            <a:ext cx="3923928" cy="522920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Красный волк наиболее распространен в Китае и Индии. В России он проживает возле границы с Поднебесной. Ареал его обитания непостоянен – он всегда перемещается. В прошлом веке его можно было встретить даже в горах Алтая, но под влиянием различных факторов он вынужден был покинуть эту территорию.</a:t>
            </a:r>
          </a:p>
          <a:p>
            <a:r>
              <a:rPr lang="ru-RU" b="1" dirty="0" smtClean="0"/>
              <a:t> В нашей стране охота на красного волка запрещена. Он занесен в Красную книгу как исчезающий вид. Вымирает этот зверь не только у нас. В других странах его популяция неумолимо сокращается. В Международной Красной книге он находится в группе «животные под угрозой исчезновения». Сейчас практически во всех регионах мира, в том числе и на Дальнем Востоке создаются заказники, в которых красному волку организовывают нормальные условия его жизнедеятельности – уничтожают его конкурентов и врагов, создают благоприятные условия для жизни мелких копытных, которыми он питается. Будем надеяться, что все эти мероприятия помогут сохранить популяцию этих животных на Земле.</a:t>
            </a:r>
            <a:endParaRPr lang="ru-RU" b="1" dirty="0"/>
          </a:p>
        </p:txBody>
      </p:sp>
      <p:pic>
        <p:nvPicPr>
          <p:cNvPr id="8" name="Рисунок 7" descr="3041551644_fe4e1ac9f2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82" r="2882"/>
          <a:stretch>
            <a:fillRect/>
          </a:stretch>
        </p:blipFill>
        <p:spPr>
          <a:xfrm>
            <a:off x="683568" y="1124744"/>
            <a:ext cx="4206240" cy="420624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0"/>
            <a:ext cx="4067944" cy="148478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Снежный барс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8064" y="1484784"/>
            <a:ext cx="3995936" cy="5373216"/>
          </a:xfrm>
        </p:spPr>
        <p:txBody>
          <a:bodyPr/>
          <a:lstStyle/>
          <a:p>
            <a:r>
              <a:rPr lang="ru-RU" sz="1600" b="1" dirty="0" smtClean="0"/>
              <a:t>Снежный барс (другое его название – ирбис) – крупный хищник семейства кошачьих. Длина его тела более двух метров, вес взрослых особей 50-60 кг. В России он обитает на юге Красноярского края, республике Туве, Хакасии. Но численность его очень мала и продолжает сокращаться. На данный момент популяция ирбиса в РФ составляет не более 500 особей. Одна из самых серьезных угроз для снежного барса – браконьерство. В России, да и в других странах, где обитает этот хищник, он взят под охрану государства. У нас он занесен в Красную книгу как исчезающий вид.</a:t>
            </a:r>
          </a:p>
          <a:p>
            <a:r>
              <a:rPr lang="ru-RU" sz="1600" b="1" dirty="0" smtClean="0"/>
              <a:t>Продолжительность жизни барсов в природе составляет 10-15 лет. В зоопарках они могут прожить и 20 лет.</a:t>
            </a:r>
          </a:p>
          <a:p>
            <a:endParaRPr lang="ru-RU" dirty="0"/>
          </a:p>
        </p:txBody>
      </p:sp>
      <p:pic>
        <p:nvPicPr>
          <p:cNvPr id="7" name="Рисунок 6" descr="14_166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49" r="12449"/>
          <a:stretch>
            <a:fillRect/>
          </a:stretch>
        </p:blipFill>
        <p:spPr>
          <a:xfrm>
            <a:off x="683568" y="1052736"/>
            <a:ext cx="4206875" cy="4205288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0"/>
            <a:ext cx="4139952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Дикий кот Манул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8064" y="1340768"/>
            <a:ext cx="3995936" cy="6264696"/>
          </a:xfrm>
        </p:spPr>
        <p:txBody>
          <a:bodyPr/>
          <a:lstStyle/>
          <a:p>
            <a:r>
              <a:rPr lang="ru-RU" sz="1600" b="1" dirty="0" smtClean="0"/>
              <a:t>Манул – близкий родственник обыкновенных домашних кошек. Это очень красивое, хоть и не очень поворотливое животное. В России его можно встретить в Забайкалье, Алтае, Тыве, Читинской области, да и то не везде </a:t>
            </a:r>
            <a:r>
              <a:rPr lang="ru-RU" sz="1600" b="1" dirty="0"/>
              <a:t>.</a:t>
            </a:r>
            <a:endParaRPr lang="ru-RU" sz="1600" b="1" dirty="0" smtClean="0"/>
          </a:p>
          <a:p>
            <a:r>
              <a:rPr lang="ru-RU" sz="1600" b="1" dirty="0" smtClean="0"/>
              <a:t>Своим внешним видом он не похож на обыкновенных котов. У него густая длинная, более 5 см., шерсть, более плотное телосложение, ноги заметно короче и толще. Окрас шерсти в основном серый и рыжеватый. Кончики волосков всегда белые.</a:t>
            </a:r>
          </a:p>
          <a:p>
            <a:r>
              <a:rPr lang="ru-RU" sz="1600" b="1" dirty="0" smtClean="0"/>
              <a:t>Манул ведет одиночный образ жизни. На охоту выходит в вечерних сумерках и почти на всю ночь.</a:t>
            </a:r>
          </a:p>
          <a:p>
            <a:r>
              <a:rPr lang="ru-RU" sz="1600" b="1" dirty="0" smtClean="0"/>
              <a:t>Днем укрывается под камнями в горах, в расщелинах скал, иногда забирается в заброшенные норы других животных. Сам манул нор не роет.</a:t>
            </a:r>
          </a:p>
          <a:p>
            <a:endParaRPr lang="ru-RU" dirty="0"/>
          </a:p>
        </p:txBody>
      </p:sp>
      <p:pic>
        <p:nvPicPr>
          <p:cNvPr id="6" name="Рисунок 5" descr="450845139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985" r="9985"/>
          <a:stretch>
            <a:fillRect/>
          </a:stretch>
        </p:blipFill>
        <p:spPr>
          <a:xfrm>
            <a:off x="683568" y="1052736"/>
            <a:ext cx="4206240" cy="420624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0"/>
            <a:ext cx="4067944" cy="12687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Дикий лесной кот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8064" y="1196752"/>
            <a:ext cx="3995936" cy="5661248"/>
          </a:xfrm>
        </p:spPr>
        <p:txBody>
          <a:bodyPr/>
          <a:lstStyle/>
          <a:p>
            <a:r>
              <a:rPr lang="ru-RU" b="1" dirty="0" smtClean="0"/>
              <a:t>Большинство из нас привыкло считать, что наши любимцы – кошки, всегда были домашними животными. Каково же было мое удивление, когда я, еще обучаясь в школе, на уроке природоведения узнал о том, что существуют дикие коты, которые живут в лесу! И, кстати, дикие мурлыки не испытывают никаких проблем из-за того, что у них нет человеческого жилья.</a:t>
            </a:r>
          </a:p>
          <a:p>
            <a:r>
              <a:rPr lang="ru-RU" b="1" dirty="0" smtClean="0"/>
              <a:t>Многие подвиды этого животного занесены в Международную Красную книгу, а также в Красные книги отдельных регионов России.</a:t>
            </a:r>
          </a:p>
          <a:p>
            <a:r>
              <a:rPr lang="ru-RU" b="1" dirty="0" smtClean="0"/>
              <a:t>Отличия между дикой кошкой и домашним котом внешне практически незаметны. Весят дикие сородичи от 3 до 7 кг. Но некоторые подвиды, например, дикий </a:t>
            </a:r>
            <a:r>
              <a:rPr lang="ru-RU" b="1" dirty="0" err="1" smtClean="0"/>
              <a:t>камышевый</a:t>
            </a:r>
            <a:r>
              <a:rPr lang="ru-RU" b="1" dirty="0" smtClean="0"/>
              <a:t> кот может весить и 10-15 кг. Длина тела животных от 70 до 90 см. вместе с хвостом. Стоит заметить, что вес и размеры дикого кота зависят от условий обитания. Летом они накапливают жир и весят намного больше, чем зимой. А в холодное время года они по понятным причинам значительно теряют вес.</a:t>
            </a:r>
          </a:p>
          <a:p>
            <a:endParaRPr lang="ru-RU" dirty="0"/>
          </a:p>
        </p:txBody>
      </p:sp>
      <p:pic>
        <p:nvPicPr>
          <p:cNvPr id="5" name="Рисунок 4" descr="0a07cffa7ca0f29c35a43af46faff884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603" r="16603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0"/>
            <a:ext cx="4067944" cy="16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Амурский (уссурийский) тигр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20072" y="1556792"/>
            <a:ext cx="3923928" cy="5301208"/>
          </a:xfrm>
        </p:spPr>
        <p:txBody>
          <a:bodyPr>
            <a:noAutofit/>
          </a:bodyPr>
          <a:lstStyle/>
          <a:p>
            <a:r>
              <a:rPr lang="ru-RU" b="1" dirty="0" smtClean="0"/>
              <a:t>Амурский тигр занесен в Красную книгу. На сегодняшний день численность его популяции очень мала и составляет не более 600 особей. Каждая особь находится на учете и охраняется.</a:t>
            </a:r>
          </a:p>
          <a:p>
            <a:r>
              <a:rPr lang="ru-RU" b="1" dirty="0" smtClean="0"/>
              <a:t>Место их обитания расположено на юге Дальнего Востока.</a:t>
            </a:r>
          </a:p>
          <a:p>
            <a:r>
              <a:rPr lang="ru-RU" b="1" dirty="0" smtClean="0"/>
              <a:t>Внешне уссурийский тигр практически не отличается от своих собратьев, обитающих в Азии, но его шерсть толще и теплее. Взрослый самец в длину может достигать 4-х метров, а весить до 300 кг.</a:t>
            </a:r>
          </a:p>
          <a:p>
            <a:r>
              <a:rPr lang="ru-RU" b="1" dirty="0" smtClean="0"/>
              <a:t>В дневное время амурские тигры чаще всего отдыхают, на охоту выходят ночью.</a:t>
            </a:r>
          </a:p>
          <a:p>
            <a:r>
              <a:rPr lang="ru-RU" b="1" dirty="0" smtClean="0"/>
              <a:t>Продолжительность жизни амурских тигров достигает 15 лет. Нередко погибают они от рук браконьеров. </a:t>
            </a:r>
            <a:endParaRPr lang="ru-RU" b="1" dirty="0"/>
          </a:p>
        </p:txBody>
      </p:sp>
      <p:pic>
        <p:nvPicPr>
          <p:cNvPr id="5" name="Рисунок 4" descr="130-3-f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5">
      <a:dk1>
        <a:sysClr val="windowText" lastClr="000000"/>
      </a:dk1>
      <a:lt1>
        <a:srgbClr val="E5E5E5"/>
      </a:lt1>
      <a:dk2>
        <a:srgbClr val="C00000"/>
      </a:dk2>
      <a:lt2>
        <a:srgbClr val="F4E7ED"/>
      </a:lt2>
      <a:accent1>
        <a:srgbClr val="FFFFFF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354</TotalTime>
  <Words>2131</Words>
  <Application>Microsoft Office PowerPoint</Application>
  <PresentationFormat>On-screen Show (4:3)</PresentationFormat>
  <Paragraphs>87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Изящная</vt:lpstr>
      <vt:lpstr>Красная книга</vt:lpstr>
      <vt:lpstr>Что такое красная книга?</vt:lpstr>
      <vt:lpstr>Животные красной книги </vt:lpstr>
      <vt:lpstr>дальневосточный леопард</vt:lpstr>
      <vt:lpstr>Красный волк</vt:lpstr>
      <vt:lpstr>Снежный барс</vt:lpstr>
      <vt:lpstr>Дикий кот Манул</vt:lpstr>
      <vt:lpstr>Дикий лесной кот</vt:lpstr>
      <vt:lpstr>Амурский (уссурийский) тигр</vt:lpstr>
      <vt:lpstr>Белый медведь</vt:lpstr>
      <vt:lpstr>Американский бизон</vt:lpstr>
      <vt:lpstr>горностай</vt:lpstr>
      <vt:lpstr>Растения красной книги</vt:lpstr>
      <vt:lpstr>венерин башмачок</vt:lpstr>
      <vt:lpstr>Живучка пирамидальная</vt:lpstr>
      <vt:lpstr>Лунник оживающий</vt:lpstr>
      <vt:lpstr>Ландыш</vt:lpstr>
      <vt:lpstr>Можжевельник высокий</vt:lpstr>
      <vt:lpstr>Рыбы  красной   книги</vt:lpstr>
      <vt:lpstr>Чёрный амур</vt:lpstr>
      <vt:lpstr>чёрный лещ</vt:lpstr>
      <vt:lpstr>Китовая акула</vt:lpstr>
      <vt:lpstr>Птицы красной книги</vt:lpstr>
      <vt:lpstr>розовый фламинго</vt:lpstr>
      <vt:lpstr>Птица филин</vt:lpstr>
      <vt:lpstr>Мандаринка</vt:lpstr>
      <vt:lpstr>Журавль-красавка</vt:lpstr>
      <vt:lpstr>охраняем животных вместе! </vt:lpstr>
      <vt:lpstr>Охраняется “Красною книгой” Столько редких животных и птиц, Чтобы выжил простор многоликий Ради света грядущих зарниц. Чтоб пустыни нагрянуть не смели,  Чтобы души не стали пусты,  Охраняются звери,  Охраняются змеи, Охраняются даже цветы.  И тревога за жизнь неустанна, Чтоб не сгинуть в космической мгле: Исчерпаемы все океаны, Исчерпаемо всё на Земле. Мы леса и поля обижаем. Стонут реки от горьких обид. И себя мы прощаем,  Но грядущее нас не простит. Охранять от опасности нужно, Защищать у людей на виду Чистоту, бескорыстье и дружбу, И доверие и доброту.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</dc:title>
  <dc:creator>Bolshoy</dc:creator>
  <cp:lastModifiedBy>Windows User</cp:lastModifiedBy>
  <cp:revision>41</cp:revision>
  <dcterms:created xsi:type="dcterms:W3CDTF">2013-03-22T15:43:08Z</dcterms:created>
  <dcterms:modified xsi:type="dcterms:W3CDTF">2016-09-30T16:59:24Z</dcterms:modified>
</cp:coreProperties>
</file>