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4" r:id="rId6"/>
    <p:sldId id="265" r:id="rId7"/>
    <p:sldId id="262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3" r:id="rId18"/>
    <p:sldId id="276" r:id="rId19"/>
    <p:sldId id="277" r:id="rId20"/>
    <p:sldId id="278" r:id="rId21"/>
    <p:sldId id="280" r:id="rId22"/>
    <p:sldId id="279" r:id="rId23"/>
    <p:sldId id="281" r:id="rId24"/>
    <p:sldId id="283" r:id="rId25"/>
    <p:sldId id="284" r:id="rId26"/>
    <p:sldId id="282" r:id="rId27"/>
    <p:sldId id="285" r:id="rId28"/>
    <p:sldId id="286" r:id="rId29"/>
    <p:sldId id="288" r:id="rId30"/>
    <p:sldId id="289" r:id="rId31"/>
    <p:sldId id="287" r:id="rId32"/>
    <p:sldId id="290" r:id="rId33"/>
    <p:sldId id="291" r:id="rId34"/>
    <p:sldId id="293" r:id="rId35"/>
    <p:sldId id="292" r:id="rId36"/>
    <p:sldId id="294" r:id="rId37"/>
    <p:sldId id="296" r:id="rId38"/>
    <p:sldId id="297" r:id="rId39"/>
    <p:sldId id="295" r:id="rId40"/>
    <p:sldId id="310" r:id="rId41"/>
    <p:sldId id="298" r:id="rId42"/>
    <p:sldId id="299" r:id="rId43"/>
    <p:sldId id="301" r:id="rId44"/>
    <p:sldId id="302" r:id="rId45"/>
    <p:sldId id="300" r:id="rId46"/>
    <p:sldId id="305" r:id="rId47"/>
    <p:sldId id="306" r:id="rId48"/>
    <p:sldId id="304" r:id="rId49"/>
    <p:sldId id="303" r:id="rId50"/>
    <p:sldId id="307" r:id="rId51"/>
    <p:sldId id="309" r:id="rId52"/>
    <p:sldId id="308" r:id="rId53"/>
    <p:sldId id="263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FF00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5.xml"/><Relationship Id="rId18" Type="http://schemas.openxmlformats.org/officeDocument/2006/relationships/slide" Target="slide6.xml"/><Relationship Id="rId26" Type="http://schemas.openxmlformats.org/officeDocument/2006/relationships/slide" Target="slide37.xml"/><Relationship Id="rId39" Type="http://schemas.openxmlformats.org/officeDocument/2006/relationships/slide" Target="slide20.xml"/><Relationship Id="rId3" Type="http://schemas.openxmlformats.org/officeDocument/2006/relationships/slide" Target="slide3.xml"/><Relationship Id="rId21" Type="http://schemas.openxmlformats.org/officeDocument/2006/relationships/slide" Target="slide36.xml"/><Relationship Id="rId34" Type="http://schemas.openxmlformats.org/officeDocument/2006/relationships/slide" Target="slide19.xml"/><Relationship Id="rId42" Type="http://schemas.openxmlformats.org/officeDocument/2006/relationships/slide" Target="slide50.xml"/><Relationship Id="rId47" Type="http://schemas.openxmlformats.org/officeDocument/2006/relationships/slide" Target="slide51.xml"/><Relationship Id="rId50" Type="http://schemas.openxmlformats.org/officeDocument/2006/relationships/slide" Target="slide32.xml"/><Relationship Id="rId7" Type="http://schemas.openxmlformats.org/officeDocument/2006/relationships/slide" Target="slide43.xml"/><Relationship Id="rId12" Type="http://schemas.openxmlformats.org/officeDocument/2006/relationships/slide" Target="slide44.xml"/><Relationship Id="rId17" Type="http://schemas.openxmlformats.org/officeDocument/2006/relationships/slide" Target="slide45.xml"/><Relationship Id="rId25" Type="http://schemas.openxmlformats.org/officeDocument/2006/relationships/slide" Target="slide27.xml"/><Relationship Id="rId33" Type="http://schemas.openxmlformats.org/officeDocument/2006/relationships/slide" Target="slide9.xml"/><Relationship Id="rId38" Type="http://schemas.openxmlformats.org/officeDocument/2006/relationships/slide" Target="slide10.xml"/><Relationship Id="rId46" Type="http://schemas.openxmlformats.org/officeDocument/2006/relationships/slide" Target="slide41.xml"/><Relationship Id="rId2" Type="http://schemas.openxmlformats.org/officeDocument/2006/relationships/image" Target="../media/image2.jpeg"/><Relationship Id="rId16" Type="http://schemas.openxmlformats.org/officeDocument/2006/relationships/slide" Target="slide35.xml"/><Relationship Id="rId20" Type="http://schemas.openxmlformats.org/officeDocument/2006/relationships/slide" Target="slide26.xml"/><Relationship Id="rId29" Type="http://schemas.openxmlformats.org/officeDocument/2006/relationships/slide" Target="slide18.xml"/><Relationship Id="rId41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11" Type="http://schemas.openxmlformats.org/officeDocument/2006/relationships/slide" Target="slide34.xml"/><Relationship Id="rId24" Type="http://schemas.openxmlformats.org/officeDocument/2006/relationships/slide" Target="slide17.xml"/><Relationship Id="rId32" Type="http://schemas.openxmlformats.org/officeDocument/2006/relationships/slide" Target="slide48.xml"/><Relationship Id="rId37" Type="http://schemas.openxmlformats.org/officeDocument/2006/relationships/slide" Target="slide49.xml"/><Relationship Id="rId40" Type="http://schemas.openxmlformats.org/officeDocument/2006/relationships/slide" Target="slide30.xml"/><Relationship Id="rId45" Type="http://schemas.openxmlformats.org/officeDocument/2006/relationships/slide" Target="slide31.xml"/><Relationship Id="rId5" Type="http://schemas.openxmlformats.org/officeDocument/2006/relationships/slide" Target="slide23.xml"/><Relationship Id="rId15" Type="http://schemas.openxmlformats.org/officeDocument/2006/relationships/slide" Target="slide25.xml"/><Relationship Id="rId23" Type="http://schemas.openxmlformats.org/officeDocument/2006/relationships/slide" Target="slide7.xml"/><Relationship Id="rId28" Type="http://schemas.openxmlformats.org/officeDocument/2006/relationships/slide" Target="slide8.xml"/><Relationship Id="rId36" Type="http://schemas.openxmlformats.org/officeDocument/2006/relationships/slide" Target="slide39.xml"/><Relationship Id="rId49" Type="http://schemas.openxmlformats.org/officeDocument/2006/relationships/slide" Target="slide22.xml"/><Relationship Id="rId10" Type="http://schemas.openxmlformats.org/officeDocument/2006/relationships/slide" Target="slide24.xml"/><Relationship Id="rId19" Type="http://schemas.openxmlformats.org/officeDocument/2006/relationships/slide" Target="slide16.xml"/><Relationship Id="rId31" Type="http://schemas.openxmlformats.org/officeDocument/2006/relationships/slide" Target="slide38.xml"/><Relationship Id="rId44" Type="http://schemas.openxmlformats.org/officeDocument/2006/relationships/slide" Target="slide21.xml"/><Relationship Id="rId52" Type="http://schemas.openxmlformats.org/officeDocument/2006/relationships/slide" Target="slide52.xml"/><Relationship Id="rId4" Type="http://schemas.openxmlformats.org/officeDocument/2006/relationships/slide" Target="slide13.xml"/><Relationship Id="rId9" Type="http://schemas.openxmlformats.org/officeDocument/2006/relationships/slide" Target="slide14.xml"/><Relationship Id="rId14" Type="http://schemas.openxmlformats.org/officeDocument/2006/relationships/slide" Target="slide15.xml"/><Relationship Id="rId22" Type="http://schemas.openxmlformats.org/officeDocument/2006/relationships/slide" Target="slide46.xml"/><Relationship Id="rId27" Type="http://schemas.openxmlformats.org/officeDocument/2006/relationships/slide" Target="slide47.xml"/><Relationship Id="rId30" Type="http://schemas.openxmlformats.org/officeDocument/2006/relationships/slide" Target="slide28.xml"/><Relationship Id="rId35" Type="http://schemas.openxmlformats.org/officeDocument/2006/relationships/slide" Target="slide29.xml"/><Relationship Id="rId43" Type="http://schemas.openxmlformats.org/officeDocument/2006/relationships/slide" Target="slide11.xml"/><Relationship Id="rId48" Type="http://schemas.openxmlformats.org/officeDocument/2006/relationships/slide" Target="slide12.xml"/><Relationship Id="rId8" Type="http://schemas.openxmlformats.org/officeDocument/2006/relationships/slide" Target="slide4.xml"/><Relationship Id="rId51" Type="http://schemas.openxmlformats.org/officeDocument/2006/relationships/slide" Target="slide4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4397" y="1691716"/>
            <a:ext cx="775404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bg1"/>
                  </a:solidFill>
                </a:ln>
                <a:solidFill>
                  <a:srgbClr val="008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Лес - </a:t>
            </a:r>
          </a:p>
          <a:p>
            <a:pPr algn="ctr"/>
            <a:r>
              <a:rPr lang="ru-RU" sz="7200" b="1" dirty="0" smtClean="0">
                <a:ln w="12700">
                  <a:solidFill>
                    <a:schemeClr val="bg1"/>
                  </a:solidFill>
                </a:ln>
                <a:solidFill>
                  <a:srgbClr val="008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наше богатство</a:t>
            </a:r>
            <a:endParaRPr lang="ru-RU" sz="7200" dirty="0">
              <a:ln w="12700">
                <a:solidFill>
                  <a:schemeClr val="bg1"/>
                </a:solidFill>
              </a:ln>
              <a:solidFill>
                <a:srgbClr val="008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 используют листья и кору дуба?</a:t>
            </a:r>
          </a:p>
        </p:txBody>
      </p:sp>
      <p:pic>
        <p:nvPicPr>
          <p:cNvPr id="24578" name="Picture 2" descr="http://www.likar.info/pictures_ckfinder/images/vospalenie_desen2%281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4124" y="1765654"/>
            <a:ext cx="2762250" cy="180975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92326" y="3735654"/>
            <a:ext cx="3484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Отвар коры -  для лечения дёсен</a:t>
            </a:r>
            <a:endParaRPr lang="ru-RU" b="1" dirty="0"/>
          </a:p>
        </p:txBody>
      </p:sp>
      <p:pic>
        <p:nvPicPr>
          <p:cNvPr id="24580" name="Picture 4" descr="http://www.medicus.ru/images/upload/597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00299" y="1542196"/>
            <a:ext cx="2453659" cy="324987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481938" y="4895714"/>
            <a:ext cx="314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Листья – при засолке огурцов</a:t>
            </a:r>
            <a:endParaRPr lang="ru-RU" b="1" dirty="0"/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Никто не пугает, а вся дрожит?</a:t>
            </a:r>
          </a:p>
        </p:txBody>
      </p:sp>
      <p:pic>
        <p:nvPicPr>
          <p:cNvPr id="6" name="Picture 2" descr="http://festival.1september.ru/articles/593529/presentation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1104" y="1615482"/>
            <a:ext cx="5334000" cy="4000501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2530" name="Picture 2" descr="http://062012.imgbb.ru/8/3/d/83d08c52867f577f6d8bcd13918b85d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548" y="1465357"/>
            <a:ext cx="4362450" cy="40005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9922" y="4907459"/>
            <a:ext cx="2754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липа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 какого дерева в старину делали обувь?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Почему лес называют «зеленой аптекой»?</a:t>
            </a:r>
          </a:p>
        </p:txBody>
      </p:sp>
      <p:pic>
        <p:nvPicPr>
          <p:cNvPr id="28674" name="Picture 2" descr="http://www.kuda.by/images/countries/180501/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7706" y="1301584"/>
            <a:ext cx="5334000" cy="40005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88608" y="5382989"/>
            <a:ext cx="5356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Много лекарственных трав, кустарников, деревьев. Можно найти лекарство от любой болезни</a:t>
            </a:r>
            <a:endParaRPr lang="ru-RU" b="1" dirty="0"/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Какие болезни лечит береза?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7319" y="43341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Почки берёзы используют как мочегонное средство</a:t>
            </a:r>
            <a:endParaRPr lang="ru-RU" b="1" dirty="0"/>
          </a:p>
        </p:txBody>
      </p:sp>
      <p:pic>
        <p:nvPicPr>
          <p:cNvPr id="27650" name="Picture 2" descr="http://im5-tub-ru.yandex.net/i?id=607518924-4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7793" y="1484194"/>
            <a:ext cx="3890654" cy="2874867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Какую траву любят кошки и для чего она применяется?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04615" y="52894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Валериану. </a:t>
            </a:r>
          </a:p>
          <a:p>
            <a:pPr algn="ctr"/>
            <a:r>
              <a:rPr lang="ru-RU" b="1" dirty="0" smtClean="0"/>
              <a:t>Лечат первые расстройства и бессонницу</a:t>
            </a:r>
            <a:endParaRPr lang="ru-RU" b="1" dirty="0"/>
          </a:p>
        </p:txBody>
      </p:sp>
      <p:pic>
        <p:nvPicPr>
          <p:cNvPr id="30722" name="Picture 2" descr="http://posturi.files.wordpress.com/2012/04/valeriana_arizonica.jpg?w=590&amp;h=5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97" y="2011268"/>
            <a:ext cx="4572000" cy="3202178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Трава от 99 болезней?</a:t>
            </a:r>
          </a:p>
        </p:txBody>
      </p:sp>
      <p:pic>
        <p:nvPicPr>
          <p:cNvPr id="29698" name="Picture 2" descr="http://spring.med-tutorial.ru/images/a5/a579a3aca9dda36eb8cf13a6744fb17f/13648756568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2065" y="1397117"/>
            <a:ext cx="2943415" cy="48670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04513" y="1473958"/>
            <a:ext cx="1091821" cy="259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применяется пижма?</a:t>
            </a:r>
          </a:p>
        </p:txBody>
      </p:sp>
      <p:pic>
        <p:nvPicPr>
          <p:cNvPr id="31747" name="Picture 3" descr="http://www.cnshb.ru/AKDiL/0047/pic/image7820.jpg"/>
          <p:cNvPicPr>
            <a:picLocks noChangeAspect="1" noChangeArrowheads="1"/>
          </p:cNvPicPr>
          <p:nvPr/>
        </p:nvPicPr>
        <p:blipFill>
          <a:blip r:embed="rId3" cstate="print"/>
          <a:srcRect b="10126"/>
          <a:stretch>
            <a:fillRect/>
          </a:stretch>
        </p:blipFill>
        <p:spPr bwMode="auto">
          <a:xfrm>
            <a:off x="3480179" y="1192401"/>
            <a:ext cx="2464890" cy="4949092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848159" y="6226369"/>
            <a:ext cx="65667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Используют при желтухе,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желудочно-кишечных заболеваниях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55092" y="5854889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Какая ягода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заменит лимон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299240" y="5239687"/>
            <a:ext cx="620298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Клюква.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В ней содержится лимонная кислота,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которая возбуждает деятельность пищеварительных желез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6866" name="Picture 2" descr="http://katyena.ru/upload/medialibrary/c8f/c8fb837c4d7bd77a4500a204d1615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4751" y="1356174"/>
            <a:ext cx="519112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Какие ягоды богаты витамином С?</a:t>
            </a:r>
          </a:p>
        </p:txBody>
      </p:sp>
      <p:pic>
        <p:nvPicPr>
          <p:cNvPr id="35842" name="Picture 2" descr="http://mediasubs.ru/group/uploads/se/sekretyi-bogatogo-doma/image2/zNjYtYWE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4882" y="1565440"/>
            <a:ext cx="5231823" cy="3907312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4233" y="0"/>
            <a:ext cx="65320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4500" cmpd="dbl">
                  <a:solidFill>
                    <a:srgbClr val="00FF00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Лес – наше богатство</a:t>
            </a:r>
            <a:endParaRPr lang="ru-RU" sz="4800" b="1" cap="none" spc="0" dirty="0">
              <a:ln w="24500" cmpd="dbl">
                <a:solidFill>
                  <a:srgbClr val="00FF00"/>
                </a:solidFill>
                <a:prstDash val="solid"/>
                <a:miter lim="800000"/>
              </a:ln>
              <a:solidFill>
                <a:srgbClr val="008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57137" y="731882"/>
          <a:ext cx="7368810" cy="550591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473762"/>
                <a:gridCol w="1473762"/>
                <a:gridCol w="1585322"/>
                <a:gridCol w="1362202"/>
                <a:gridCol w="1473762"/>
              </a:tblGrid>
              <a:tr h="6861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Black" pitchFamily="34" charset="0"/>
                        </a:rPr>
                        <a:t>Лесная флора</a:t>
                      </a:r>
                      <a:endParaRPr lang="ru-RU" b="1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Black" pitchFamily="34" charset="0"/>
                        </a:rPr>
                        <a:t>Зеленая аптека</a:t>
                      </a:r>
                      <a:endParaRPr lang="ru-RU" b="1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Black" pitchFamily="34" charset="0"/>
                        </a:rPr>
                        <a:t>Собираем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Black" pitchFamily="34" charset="0"/>
                        </a:rPr>
                        <a:t>лесные ягоды</a:t>
                      </a:r>
                    </a:p>
                    <a:p>
                      <a:pPr algn="ctr"/>
                      <a:endParaRPr lang="ru-RU" b="1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Black" pitchFamily="34" charset="0"/>
                        </a:rPr>
                        <a:t>Грибы</a:t>
                      </a:r>
                      <a:endParaRPr lang="ru-RU" b="1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Black" pitchFamily="34" charset="0"/>
                        </a:rPr>
                        <a:t>Лесные фауна</a:t>
                      </a:r>
                      <a:endParaRPr lang="ru-RU" b="1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813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3" action="ppaction://hlinksldjump"/>
                        </a:rPr>
                        <a:t>1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4" action="ppaction://hlinksldjump"/>
                        </a:rPr>
                        <a:t>1</a:t>
                      </a:r>
                      <a:endParaRPr lang="ru-RU" dirty="0" smtClean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5" action="ppaction://hlinksldjump"/>
                        </a:rPr>
                        <a:t>1</a:t>
                      </a:r>
                      <a:endParaRPr lang="ru-RU" dirty="0" smtClean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6" action="ppaction://hlinksldjump"/>
                        </a:rPr>
                        <a:t>1</a:t>
                      </a:r>
                      <a:endParaRPr lang="ru-RU" dirty="0" smtClean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7" action="ppaction://hlinksldjump"/>
                        </a:rPr>
                        <a:t>1</a:t>
                      </a:r>
                      <a:endParaRPr lang="ru-RU" dirty="0" smtClean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8" action="ppaction://hlinksldjump"/>
                        </a:rPr>
                        <a:t>2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9" action="ppaction://hlinksldjump"/>
                        </a:rPr>
                        <a:t>2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10" action="ppaction://hlinksldjump"/>
                        </a:rPr>
                        <a:t>2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11" action="ppaction://hlinksldjump"/>
                        </a:rPr>
                        <a:t>2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12" action="ppaction://hlinksldjump"/>
                        </a:rPr>
                        <a:t>2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13" action="ppaction://hlinksldjump"/>
                        </a:rPr>
                        <a:t>3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14" action="ppaction://hlinksldjump"/>
                        </a:rPr>
                        <a:t>3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15" action="ppaction://hlinksldjump"/>
                        </a:rPr>
                        <a:t>3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16" action="ppaction://hlinksldjump"/>
                        </a:rPr>
                        <a:t>3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17" action="ppaction://hlinksldjump"/>
                        </a:rPr>
                        <a:t>3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18" action="ppaction://hlinksldjump"/>
                        </a:rPr>
                        <a:t>4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19" action="ppaction://hlinksldjump"/>
                        </a:rPr>
                        <a:t>4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20" action="ppaction://hlinksldjump"/>
                        </a:rPr>
                        <a:t>4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21" action="ppaction://hlinksldjump"/>
                        </a:rPr>
                        <a:t>4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22" action="ppaction://hlinksldjump"/>
                        </a:rPr>
                        <a:t>4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23" action="ppaction://hlinksldjump"/>
                        </a:rPr>
                        <a:t>5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24" action="ppaction://hlinksldjump"/>
                        </a:rPr>
                        <a:t>5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25" action="ppaction://hlinksldjump"/>
                        </a:rPr>
                        <a:t>5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26" action="ppaction://hlinksldjump"/>
                        </a:rPr>
                        <a:t>5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27" action="ppaction://hlinksldjump"/>
                        </a:rPr>
                        <a:t>5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28" action="ppaction://hlinksldjump"/>
                        </a:rPr>
                        <a:t>6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29" action="ppaction://hlinksldjump"/>
                        </a:rPr>
                        <a:t>6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30" action="ppaction://hlinksldjump"/>
                        </a:rPr>
                        <a:t>6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31" action="ppaction://hlinksldjump"/>
                        </a:rPr>
                        <a:t>6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32" action="ppaction://hlinksldjump"/>
                        </a:rPr>
                        <a:t>6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33" action="ppaction://hlinksldjump"/>
                        </a:rPr>
                        <a:t>7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34" action="ppaction://hlinksldjump"/>
                        </a:rPr>
                        <a:t>7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35" action="ppaction://hlinksldjump"/>
                        </a:rPr>
                        <a:t>7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36" action="ppaction://hlinksldjump"/>
                        </a:rPr>
                        <a:t>7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37" action="ppaction://hlinksldjump"/>
                        </a:rPr>
                        <a:t>7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38" action="ppaction://hlinksldjump"/>
                        </a:rPr>
                        <a:t>8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39" action="ppaction://hlinksldjump"/>
                        </a:rPr>
                        <a:t>8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40" action="ppaction://hlinksldjump"/>
                        </a:rPr>
                        <a:t>8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41" action="ppaction://hlinksldjump"/>
                        </a:rPr>
                        <a:t>8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42" action="ppaction://hlinksldjump"/>
                        </a:rPr>
                        <a:t>8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43" action="ppaction://hlinksldjump"/>
                        </a:rPr>
                        <a:t>9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44" action="ppaction://hlinksldjump"/>
                        </a:rPr>
                        <a:t>9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45" action="ppaction://hlinksldjump"/>
                        </a:rPr>
                        <a:t>9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46" action="ppaction://hlinksldjump"/>
                        </a:rPr>
                        <a:t>9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8000"/>
                          </a:solidFill>
                          <a:latin typeface="Arial Black" pitchFamily="34" charset="0"/>
                          <a:hlinkClick r:id="rId47" action="ppaction://hlinksldjump"/>
                        </a:rPr>
                        <a:t>9</a:t>
                      </a:r>
                      <a:endParaRPr lang="ru-RU" dirty="0">
                        <a:solidFill>
                          <a:srgbClr val="008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373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48" action="ppaction://hlinksldjump"/>
                        </a:rPr>
                        <a:t>10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49" action="ppaction://hlinksldjump"/>
                        </a:rPr>
                        <a:t>10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50" action="ppaction://hlinksldjump"/>
                        </a:rPr>
                        <a:t>10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51" action="ppaction://hlinksldjump"/>
                        </a:rPr>
                        <a:t>10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FF00"/>
                          </a:solidFill>
                          <a:latin typeface="Arial Black" pitchFamily="34" charset="0"/>
                          <a:hlinkClick r:id="rId52" action="ppaction://hlinksldjump"/>
                        </a:rPr>
                        <a:t>10</a:t>
                      </a:r>
                      <a:endParaRPr lang="ru-RU" dirty="0">
                        <a:solidFill>
                          <a:srgbClr val="00FF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Назовите ядовитые растения леса?</a:t>
            </a:r>
          </a:p>
        </p:txBody>
      </p:sp>
      <p:pic>
        <p:nvPicPr>
          <p:cNvPr id="34818" name="Picture 2" descr="http://copypast.ru/foto9/2524/top_10_samyh_jadovityh_rastenij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417" y="1287936"/>
            <a:ext cx="3000375" cy="4000501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414883" y="4779706"/>
            <a:ext cx="9022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Белена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34820" name="Picture 4" descr="http://img1.liveinternet.ru/images/attach/c/3/76/964/76964109_large_Voroniy_gla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9515" y="1342528"/>
            <a:ext cx="3487097" cy="2615323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409058" y="3592351"/>
            <a:ext cx="15268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Вороний глаз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34822" name="Picture 6" descr="http://s3.uploads.ru/qRtl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8854" y="4072150"/>
            <a:ext cx="3374171" cy="2530629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761169" y="6103539"/>
            <a:ext cx="14703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Волчье лыко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Хищное растение, которое используется в медицине?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47164" y="5330421"/>
            <a:ext cx="54386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Росянка. </a:t>
            </a:r>
          </a:p>
          <a:p>
            <a:pPr algn="ctr"/>
            <a:r>
              <a:rPr lang="ru-RU" b="1" dirty="0" smtClean="0"/>
              <a:t>Ею выводят бородавки</a:t>
            </a:r>
            <a:endParaRPr lang="ru-RU" b="1" dirty="0"/>
          </a:p>
        </p:txBody>
      </p:sp>
      <p:pic>
        <p:nvPicPr>
          <p:cNvPr id="32770" name="Picture 2" descr="http://molbiol.ru/forums/uploads/a001/b073/post-14100-12183213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2739" y="1342527"/>
            <a:ext cx="5334000" cy="4000501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Можно ли чернику назвать лекарством?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00149" y="538501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Да. Её экстракт обостряет зрение в сумерках и ночью</a:t>
            </a:r>
            <a:endParaRPr lang="ru-RU" b="1" dirty="0"/>
          </a:p>
        </p:txBody>
      </p:sp>
      <p:pic>
        <p:nvPicPr>
          <p:cNvPr id="33794" name="Picture 2" descr="http://img.nicewall.ru/preview/wallpaper_4895_1920x12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7205" y="1424438"/>
            <a:ext cx="6191250" cy="3867150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растет земляника? 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03703" y="5651142"/>
            <a:ext cx="61648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Растёт там, где светло - по опушкам, пригоркам, вырубкам.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Собирают в июне-июле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0962" name="Picture 2" descr="http://www.mir-sadovoda.ru/images/photos/97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8399" y="1765608"/>
            <a:ext cx="534352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каком лесу растет черника?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51461" y="5735050"/>
            <a:ext cx="6781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Черника – ягода сырого елового бора. Сроки сбора  - июль-август</a:t>
            </a:r>
            <a:endParaRPr lang="ru-RU" b="1" dirty="0"/>
          </a:p>
        </p:txBody>
      </p:sp>
      <p:pic>
        <p:nvPicPr>
          <p:cNvPr id="6" name="Picture 2" descr="http://img.nicewall.ru/preview/wallpaper_4895_1920x12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1796" y="1874814"/>
            <a:ext cx="6191250" cy="3867150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каком лесу растет брусника?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6219" y="5494193"/>
            <a:ext cx="6496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Брусника  растет  в еловом, сосновом бору, только где суше  Срок сбора - август-сентябрь</a:t>
            </a:r>
            <a:endParaRPr lang="ru-RU" b="1" dirty="0"/>
          </a:p>
        </p:txBody>
      </p:sp>
      <p:pic>
        <p:nvPicPr>
          <p:cNvPr id="37890" name="Picture 2" descr="http://allphoto.in.ua/photo/36/es2370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3808" y="1856096"/>
            <a:ext cx="5210175" cy="3678000"/>
          </a:xfrm>
          <a:prstGeom prst="rect">
            <a:avLst/>
          </a:prstGeom>
          <a:noFill/>
        </p:spPr>
      </p:pic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158893" y="5446425"/>
            <a:ext cx="79726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Черная смородина – можно найти по берегам рек, ручейков, в сырых местах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А собирать ее лучше всего в </a:t>
            </a:r>
            <a:r>
              <a:rPr lang="ru-RU" b="1" dirty="0" smtClean="0"/>
              <a:t>июле-авгус</a:t>
            </a:r>
            <a:r>
              <a:rPr lang="ru-RU" b="1" dirty="0" smtClean="0"/>
              <a:t>т</a:t>
            </a:r>
            <a:r>
              <a:rPr lang="ru-RU" b="1" dirty="0" smtClean="0"/>
              <a:t>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461" y="703949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можно найти черную смородину?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9938" name="Picture 2" descr="http://img1.liveinternet.ru/images/attach/c/3/75/101/75101687_large_0_3b70a_5807899d_XL.jpg"/>
          <p:cNvPicPr>
            <a:picLocks noChangeAspect="1" noChangeArrowheads="1"/>
          </p:cNvPicPr>
          <p:nvPr/>
        </p:nvPicPr>
        <p:blipFill>
          <a:blip r:embed="rId3" cstate="print"/>
          <a:srcRect b="6310"/>
          <a:stretch>
            <a:fillRect/>
          </a:stretch>
        </p:blipFill>
        <p:spPr bwMode="auto">
          <a:xfrm>
            <a:off x="2994309" y="1738312"/>
            <a:ext cx="4029075" cy="3748088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26079" y="6087870"/>
            <a:ext cx="68109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Малина  любит хорошую землю, заселяет гари, овраги, вырубки.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Собирают ее, как правило, в августе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461" y="703949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Какие уголки леса предпочитает малина?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6082" name="Picture 2" descr="http://www.minialko.ru/forum/download/file.php?id=6984&amp;sid=74772a749d7a2b8d78c79b51b05fd0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2990" y="1779255"/>
            <a:ext cx="5334000" cy="4000501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546370" y="5541960"/>
            <a:ext cx="71670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Костянка  предпочитает полутёмный, смешанный и лиственный лес 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Собирают ее в июле-августе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85461" y="840425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Какие леса предпочитает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костянка?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5058" name="Picture 2" descr="http://s40.radikal.ru/i087/1107/ea/4a426e23d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3116" y="1915733"/>
            <a:ext cx="5048250" cy="3557019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растет черемуха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23332" y="5541959"/>
            <a:ext cx="55325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Черёмуха  растет по берегам рек, лесным опушкам.  </a:t>
            </a:r>
          </a:p>
          <a:p>
            <a:pPr algn="ctr"/>
            <a:r>
              <a:rPr lang="ru-RU" b="1" dirty="0" smtClean="0"/>
              <a:t>Ягоды собирают в августе-сентябре</a:t>
            </a:r>
            <a:endParaRPr lang="ru-RU" b="1" dirty="0"/>
          </a:p>
        </p:txBody>
      </p:sp>
      <p:pic>
        <p:nvPicPr>
          <p:cNvPr id="43010" name="Picture 2" descr="http://img1.liveinternet.ru/images/attach/c/5/84/941/84941459_bd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7456" y="1738312"/>
            <a:ext cx="5553075" cy="378903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5123" name="Picture 3" descr="http://img1.liveinternet.ru/images/attach/c/5/86/693/86693663_lechenie_prostatita_doma_lip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6775" y="2028680"/>
            <a:ext cx="2981325" cy="41529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93274" y="1012037"/>
            <a:ext cx="718950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Какое дерево зацветает первым, </a:t>
            </a: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           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какое последним?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5" name="Picture 5" descr="http://img1.liveinternet.ru/images/attach/b/4/103/791/103791367_olh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5454" y="1730375"/>
            <a:ext cx="4108739" cy="2938607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5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608414"/>
            <a:ext cx="78585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каких лесных уголках лучше всего собирать калину?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90726" y="6028789"/>
            <a:ext cx="871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Калину лучше всего собирать во влажных местах - в оврагах, по берегам рек, ручьёв</a:t>
            </a:r>
          </a:p>
          <a:p>
            <a:pPr algn="ctr"/>
            <a:r>
              <a:rPr lang="ru-RU" b="1" dirty="0" smtClean="0"/>
              <a:t> Собирают ее с конца августа – до ноября</a:t>
            </a:r>
            <a:endParaRPr lang="ru-RU" b="1" dirty="0"/>
          </a:p>
        </p:txBody>
      </p:sp>
      <p:pic>
        <p:nvPicPr>
          <p:cNvPr id="41986" name="Picture 2" descr="http://img0.liveinternet.ru/images/attach/c/6/91/686/91686386_139450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1605" y="2147744"/>
            <a:ext cx="40005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1228298" y="5554639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4189" y="5555607"/>
            <a:ext cx="45261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/>
              <a:t>Рябина растет в лесах повсеместно. </a:t>
            </a:r>
          </a:p>
          <a:p>
            <a:pPr algn="ctr"/>
            <a:r>
              <a:rPr lang="ru-RU" b="1" dirty="0" smtClean="0"/>
              <a:t>Собирают ее с сентября до глубокой зимы)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461" y="75853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растет рябина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4034" name="Picture 2" descr="http://img0.liveinternet.ru/images/attach/c/7/96/455/96455894_large_1358685157_1303996847_8577e8b8b2f7.jpg"/>
          <p:cNvPicPr>
            <a:picLocks noChangeAspect="1" noChangeArrowheads="1"/>
          </p:cNvPicPr>
          <p:nvPr/>
        </p:nvPicPr>
        <p:blipFill>
          <a:blip r:embed="rId3" cstate="print"/>
          <a:srcRect b="9721"/>
          <a:stretch>
            <a:fillRect/>
          </a:stretch>
        </p:blipFill>
        <p:spPr bwMode="auto">
          <a:xfrm>
            <a:off x="2339217" y="1861142"/>
            <a:ext cx="5334000" cy="3611610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5461" y="744893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можно найти клюкву?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Сроки сбора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38483" y="5275828"/>
            <a:ext cx="49609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Клюква – любит болото. </a:t>
            </a:r>
          </a:p>
          <a:p>
            <a:pPr algn="ctr"/>
            <a:r>
              <a:rPr lang="ru-RU" b="1" dirty="0" smtClean="0"/>
              <a:t>Собирают ее в ноябре-марте, когда болото замерзает)</a:t>
            </a:r>
            <a:endParaRPr lang="ru-RU" b="1" dirty="0"/>
          </a:p>
        </p:txBody>
      </p:sp>
      <p:pic>
        <p:nvPicPr>
          <p:cNvPr id="50178" name="Picture 2" descr="http://s1.fotokto.ru/concurs/photo/full/3/383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5694" y="1792903"/>
            <a:ext cx="5334000" cy="3488781"/>
          </a:xfrm>
          <a:prstGeom prst="rect">
            <a:avLst/>
          </a:prstGeom>
          <a:noFill/>
        </p:spPr>
      </p:pic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Роль грибов в жизни леса?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17007" y="5530333"/>
            <a:ext cx="47745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Участвуют в почвообразовательном процессе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9154" name="Picture 2" descr="http://stat17.privet.ru/lr/0921116bb044015c3667ef4181590f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2047" y="1438061"/>
            <a:ext cx="532447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Назовите съедобные грибы?</a:t>
            </a:r>
          </a:p>
        </p:txBody>
      </p:sp>
      <p:pic>
        <p:nvPicPr>
          <p:cNvPr id="47106" name="Picture 2" descr="http://img1.liveinternet.ru/images/attach/c/4/79/799/79799181_110611_2328_1.jpg"/>
          <p:cNvPicPr>
            <a:picLocks noChangeAspect="1" noChangeArrowheads="1"/>
          </p:cNvPicPr>
          <p:nvPr/>
        </p:nvPicPr>
        <p:blipFill>
          <a:blip r:embed="rId3" cstate="print"/>
          <a:srcRect b="5009"/>
          <a:stretch>
            <a:fillRect/>
          </a:stretch>
        </p:blipFill>
        <p:spPr bwMode="auto">
          <a:xfrm>
            <a:off x="1548369" y="1479007"/>
            <a:ext cx="3358474" cy="2396958"/>
          </a:xfrm>
          <a:prstGeom prst="rect">
            <a:avLst/>
          </a:prstGeom>
          <a:noFill/>
        </p:spPr>
      </p:pic>
      <p:pic>
        <p:nvPicPr>
          <p:cNvPr id="47108" name="Picture 4" descr="http://mediasubs.ru/group/uploads/ho/hochu-vsyo-znyitpoleznyie-sovetyi/image/1375982455-138880-8606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5958" y="1519949"/>
            <a:ext cx="3658216" cy="2396960"/>
          </a:xfrm>
          <a:prstGeom prst="rect">
            <a:avLst/>
          </a:prstGeom>
          <a:noFill/>
        </p:spPr>
      </p:pic>
      <p:pic>
        <p:nvPicPr>
          <p:cNvPr id="47110" name="Picture 6" descr="http://images.vfl.ru/ii/1356195728/16169977/1433957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0511" y="4085727"/>
            <a:ext cx="3402177" cy="2547085"/>
          </a:xfrm>
          <a:prstGeom prst="rect">
            <a:avLst/>
          </a:prstGeom>
          <a:noFill/>
        </p:spPr>
      </p:pic>
      <p:pic>
        <p:nvPicPr>
          <p:cNvPr id="47112" name="Picture 8" descr="http://gov.cap.ru/UserFiles/news/20130805/Original/avgust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89123" y="3671248"/>
            <a:ext cx="2254935" cy="3016156"/>
          </a:xfrm>
          <a:prstGeom prst="rect">
            <a:avLst/>
          </a:prstGeom>
          <a:noFill/>
        </p:spPr>
      </p:pic>
      <p:sp>
        <p:nvSpPr>
          <p:cNvPr id="8" name="Управляющая кнопка: возврат 7">
            <a:hlinkClick r:id="rId7" action="ppaction://hlinksldjump" highlightClick="1"/>
          </p:cNvPr>
          <p:cNvSpPr/>
          <p:nvPr/>
        </p:nvSpPr>
        <p:spPr>
          <a:xfrm>
            <a:off x="286602" y="5677469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нужно для роста грибов?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64123" y="5612220"/>
            <a:ext cx="46256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Богатая перегноем почва, влага, тепло, тень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8130" name="Picture 2" descr="http://www.interfotki.ru/content/photo/13/86/138616/hkjqwf_co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4751" y="1492652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374626" y="5625867"/>
            <a:ext cx="57595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На рассвете гриб самый крепкий, душистый, ядрёный.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54274" name="Picture 2" descr="http://img0.liveinternet.ru/images/attach/c/3/77/556/77556712_large_0_82f_f373ba55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629" y="1315232"/>
            <a:ext cx="3219450" cy="40005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какое время суток лучше всего собирать грибы?</a:t>
            </a: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Сколь живет гриб?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872063" y="5543981"/>
            <a:ext cx="26554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Век гриба – одна декада</a:t>
            </a:r>
            <a:endParaRPr lang="ru-RU" b="1" dirty="0" smtClean="0">
              <a:cs typeface="Arial" pitchFamily="34" charset="0"/>
            </a:endParaRPr>
          </a:p>
        </p:txBody>
      </p:sp>
      <p:pic>
        <p:nvPicPr>
          <p:cNvPr id="52226" name="Picture 2" descr="http://stat21.privet.ru/lr/0c1ecd908caef39b63a5ceb5ef57e21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5695" y="1479005"/>
            <a:ext cx="532447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Грибница какого гриба разрушает дерево?</a:t>
            </a:r>
          </a:p>
        </p:txBody>
      </p:sp>
      <p:pic>
        <p:nvPicPr>
          <p:cNvPr id="51202" name="Picture 2" descr="http://forum.na-svyazi.ru/uploads/288/post-48268-1223288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9719" y="1640006"/>
            <a:ext cx="4657725" cy="3495675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Назовите трубчатые грибы?</a:t>
            </a:r>
          </a:p>
        </p:txBody>
      </p:sp>
      <p:pic>
        <p:nvPicPr>
          <p:cNvPr id="53250" name="Picture 2" descr="http://www.greenmama.ua/dn_images/00/27/14/77/1188906764lecver0bi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873" y="1386360"/>
            <a:ext cx="2965881" cy="2366774"/>
          </a:xfrm>
          <a:prstGeom prst="rect">
            <a:avLst/>
          </a:prstGeom>
          <a:noFill/>
        </p:spPr>
      </p:pic>
      <p:pic>
        <p:nvPicPr>
          <p:cNvPr id="53252" name="Picture 4" descr="http://bookcube.ru/uploads/taginator/May-2013/kniga-opredelitelya-ot-zemli-do-neba-o-yadovity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7509" y="1328880"/>
            <a:ext cx="3019425" cy="4000501"/>
          </a:xfrm>
          <a:prstGeom prst="rect">
            <a:avLst/>
          </a:prstGeom>
          <a:noFill/>
        </p:spPr>
      </p:pic>
      <p:pic>
        <p:nvPicPr>
          <p:cNvPr id="53254" name="Picture 6" descr="http://razvivaika-neskuchaika.ru/wp-content/uploads/2012/10/Podberezovik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1512" y="3649000"/>
            <a:ext cx="3053269" cy="2396959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6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93274" y="1012037"/>
            <a:ext cx="718950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Какое дерево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применяют для изготовления лыж?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http://womantalks.ru/uploads/post-121732-1273954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5366" y="2286000"/>
            <a:ext cx="3571875" cy="4220818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Назовите пластинчатые грибы?</a:t>
            </a:r>
          </a:p>
        </p:txBody>
      </p:sp>
      <p:pic>
        <p:nvPicPr>
          <p:cNvPr id="55300" name="Picture 4" descr="http://www.zhodinovel.com/uploads/posts/2010-06/1276881268_lisichka.jpg"/>
          <p:cNvPicPr>
            <a:picLocks noChangeAspect="1" noChangeArrowheads="1"/>
          </p:cNvPicPr>
          <p:nvPr/>
        </p:nvPicPr>
        <p:blipFill>
          <a:blip r:embed="rId3" cstate="print"/>
          <a:srcRect b="11768"/>
          <a:stretch>
            <a:fillRect/>
          </a:stretch>
        </p:blipFill>
        <p:spPr bwMode="auto">
          <a:xfrm>
            <a:off x="3603247" y="3485225"/>
            <a:ext cx="5273104" cy="3106644"/>
          </a:xfrm>
          <a:prstGeom prst="rect">
            <a:avLst/>
          </a:prstGeom>
          <a:noFill/>
        </p:spPr>
      </p:pic>
      <p:pic>
        <p:nvPicPr>
          <p:cNvPr id="55298" name="Picture 2" descr="http://m2.vgorode.ru/2274584/72642093/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739" y="1328880"/>
            <a:ext cx="4071487" cy="3037345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5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Какие животные питаются грибами?</a:t>
            </a:r>
          </a:p>
        </p:txBody>
      </p:sp>
      <p:pic>
        <p:nvPicPr>
          <p:cNvPr id="67588" name="Picture 4" descr="http://cs9595.vkontakte.ru/u5649154/-6/x_aea2b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4797" y="1615482"/>
            <a:ext cx="3142606" cy="2588029"/>
          </a:xfrm>
          <a:prstGeom prst="rect">
            <a:avLst/>
          </a:prstGeom>
          <a:noFill/>
        </p:spPr>
      </p:pic>
      <p:pic>
        <p:nvPicPr>
          <p:cNvPr id="67590" name="Picture 6" descr="http://cs303311.userapi.com/v303311792/e048/euoyIDSoo7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151" y="1397120"/>
            <a:ext cx="3942023" cy="2956518"/>
          </a:xfrm>
          <a:prstGeom prst="rect">
            <a:avLst/>
          </a:prstGeom>
          <a:noFill/>
        </p:spPr>
      </p:pic>
      <p:pic>
        <p:nvPicPr>
          <p:cNvPr id="67592" name="Picture 8" descr="http://www.rejza.cz/img/tapety/7/1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9485" y="3976615"/>
            <a:ext cx="3524297" cy="2643223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6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Назовите ядовитые грибы?</a:t>
            </a:r>
          </a:p>
        </p:txBody>
      </p:sp>
      <p:pic>
        <p:nvPicPr>
          <p:cNvPr id="66562" name="Picture 2" descr="http://thisextraday.com/wp-content/uploads/2010/03/Picture-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3871" y="1424415"/>
            <a:ext cx="4535135" cy="3284064"/>
          </a:xfrm>
          <a:prstGeom prst="rect">
            <a:avLst/>
          </a:prstGeom>
          <a:noFill/>
        </p:spPr>
      </p:pic>
      <p:pic>
        <p:nvPicPr>
          <p:cNvPr id="66566" name="Picture 6" descr="http://wishes4you.ucoz.ru/_nw/2/00466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9985" y="3498874"/>
            <a:ext cx="4599877" cy="3052052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5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Зимой на ветках яблоки, скорей их собери!</a:t>
            </a:r>
          </a:p>
          <a:p>
            <a:pPr algn="ctr"/>
            <a:r>
              <a:rPr lang="ru-RU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вдруг вспорхнули яблоки, ведь это…</a:t>
            </a:r>
            <a:endParaRPr lang="ru-RU" sz="30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4515" name="Picture 3" descr="http://img1.liveinternet.ru/images/attach/c/9/107/342/107342991_large_4394ae60f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0411" y="1861142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Он, как елка, весь в иголках, 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овит смело страшных змей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хотя он очень колкий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Обижать его не смей!</a:t>
            </a:r>
          </a:p>
        </p:txBody>
      </p:sp>
      <p:pic>
        <p:nvPicPr>
          <p:cNvPr id="63491" name="Picture 3" descr="http://cbsboston.files.wordpress.com/2012/10/2080092.jpg?w=6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4626" y="2674937"/>
            <a:ext cx="5905500" cy="39624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Комочек пуха, длинное ухо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Прыгает ловко, любит морковку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5539" name="Picture 3" descr="http://www.incrimea.com/uploads/posts/2013-08/1376225932_vitq-uht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4184" y="1874789"/>
            <a:ext cx="515302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Зубоватый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сероватый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 полю рыщет, телят, ягнят ищет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0418" name="Picture 2" descr="http://www.tapeta-wilk-krzew-skala.na-pulpit.com/zdjecia/wilk-krzew-skal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9467" y="1833847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6537" y="703948"/>
            <a:ext cx="784746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 в берлоге спит зимой 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 большущею сосной,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когда придет весна, просыпается ото сна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9395" name="Picture 3" descr="http://img1.liveinternet.ru/images/attach/c/2/82/955/82955523_9926c0064f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8525" y="2188688"/>
            <a:ext cx="532447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Рыжая хозяйка по лесу прошла,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Хвостом на дорожках следы замела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43" name="Picture 3" descr="http://i27.tinypic.com/6omwz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2990" y="1997620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Рога раскинув широко,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Ходит по лесу красавец,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Ходит смело и легко</a:t>
            </a:r>
          </a:p>
        </p:txBody>
      </p:sp>
      <p:pic>
        <p:nvPicPr>
          <p:cNvPr id="62467" name="Picture 3" descr="http://i037.radikal.ru/1301/7d/9b34d1f8f9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229" y="2366109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482" name="Picture 2" descr="http://www.botanichka.ru/wp-content/uploads/2010/09/Norway-Spruce-520x6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474" y="492704"/>
            <a:ext cx="4332720" cy="577418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08243" y="649357"/>
            <a:ext cx="7858539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же это за девица?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Не швея, не мастерица.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Ничего сама не шьет, 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в иголках круглый год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Четыре лепестка шевелились у цветка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сорвать его хотел, он вспорхнул и улетел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8371" name="Picture 3" descr="http://wpapers.ru/wallpapers/Insects/Butterflies/170/640x480_%D0%91%D0%B0%D0%B1%D0%BE%D1%87%D0%BA%D0%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638" y="1970324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сосне дупло, в дупле тепло.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кто в дупле в тепле живет?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6323" name="Picture 3" descr="http://s49.radikal.ru/i125/1212/4f/7519b79abae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5444" y="1902085"/>
            <a:ext cx="5724525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355" y="703948"/>
            <a:ext cx="7956645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Горбоносый, длинноногий, великан </a:t>
            </a:r>
            <a:r>
              <a:rPr lang="ru-RU" sz="2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ветвистоногий</a:t>
            </a:r>
            <a:r>
              <a:rPr lang="ru-RU" sz="2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ru-RU" sz="2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Ест траву, кустов побеги, с ним тягаться трудно в беге,</a:t>
            </a:r>
          </a:p>
          <a:p>
            <a:pPr algn="ctr"/>
            <a:r>
              <a:rPr lang="ru-RU" sz="2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Коль такого встретить довелось, знайте это…</a:t>
            </a:r>
            <a:endParaRPr lang="ru-RU" sz="26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7347" name="Picture 3" descr="http://s41.radikal.ru/i093/1008/1e/4586f568aed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2172" y="2052211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7755" y="2456597"/>
            <a:ext cx="65320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4500" cmpd="dbl">
                  <a:solidFill>
                    <a:srgbClr val="00FF00"/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Спасибо</a:t>
            </a:r>
            <a:endParaRPr lang="ru-RU" sz="6600" b="1" cap="none" spc="0" dirty="0">
              <a:ln w="24500" cmpd="dbl">
                <a:solidFill>
                  <a:srgbClr val="00FF00"/>
                </a:solidFill>
                <a:prstDash val="solid"/>
                <a:miter lim="800000"/>
              </a:ln>
              <a:solidFill>
                <a:srgbClr val="008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 какого дерева делают пианино?</a:t>
            </a:r>
          </a:p>
        </p:txBody>
      </p:sp>
      <p:pic>
        <p:nvPicPr>
          <p:cNvPr id="1026" name="Picture 2" descr="http://www.1semena.ru/published/publicdata/SHOPDB/attachments/SC/products_pictures/%D0%95%D0%BB%D1%8C%20%D0%BE%D0%B1%D1%8B%D0%BA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4394" y="1656425"/>
            <a:ext cx="3674992" cy="4435336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 какого дерева делают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спички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</a:p>
        </p:txBody>
      </p:sp>
      <p:pic>
        <p:nvPicPr>
          <p:cNvPr id="3074" name="Picture 2" descr="http://festival.1september.ru/articles/593529/presentation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1104" y="1615482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5461" y="703948"/>
            <a:ext cx="78585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Какое дерево как и береза дает сладкий сок?</a:t>
            </a:r>
          </a:p>
        </p:txBody>
      </p:sp>
      <p:pic>
        <p:nvPicPr>
          <p:cNvPr id="26626" name="Picture 2" descr="http://www.logoslovo.ru/media/pic_middle/7/24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5946" y="1874790"/>
            <a:ext cx="5000625" cy="4000501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461" y="703948"/>
            <a:ext cx="7858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Какие дрова самые жаркие?</a:t>
            </a:r>
          </a:p>
        </p:txBody>
      </p:sp>
      <p:pic>
        <p:nvPicPr>
          <p:cNvPr id="25602" name="Picture 2" descr="http://www.bankfirm.ru/img/sg/61/6119_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1104" y="1629130"/>
            <a:ext cx="5334000" cy="4000501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668740" y="6182436"/>
            <a:ext cx="545911" cy="450376"/>
          </a:xfrm>
          <a:prstGeom prst="actionButtonReturn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487</TotalTime>
  <Words>777</Words>
  <Application>Microsoft Office PowerPoint</Application>
  <PresentationFormat>Экран (4:3)</PresentationFormat>
  <Paragraphs>185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X550CC</cp:lastModifiedBy>
  <cp:revision>51</cp:revision>
  <dcterms:created xsi:type="dcterms:W3CDTF">2013-11-19T05:52:05Z</dcterms:created>
  <dcterms:modified xsi:type="dcterms:W3CDTF">2014-04-13T13:23:58Z</dcterms:modified>
</cp:coreProperties>
</file>