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1" d="100"/>
          <a:sy n="81" d="100"/>
        </p:scale>
        <p:origin x="-288" y="-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09417E4-2D4D-4A65-8A47-87BB335A323A}"/>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4A85F558-150E-4FA5-BC11-6BA8EE32AA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609EFC9D-EE23-4D56-96C2-12DE7296E2D0}"/>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5" name="Нижний колонтитул 4">
            <a:extLst>
              <a:ext uri="{FF2B5EF4-FFF2-40B4-BE49-F238E27FC236}">
                <a16:creationId xmlns:a16="http://schemas.microsoft.com/office/drawing/2014/main" xmlns="" id="{EB21944F-D3E0-4893-BB58-87E6F4CE0A7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EDFBA8F3-91AF-4BEB-BDD0-084CADF0814A}"/>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368799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F12490F-6D90-421D-B7C4-62BE9B1D985D}"/>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44CD1DD2-CBA4-4399-AEF5-62AF8BB1DDB4}"/>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B46E5D59-3C97-40E3-8744-521B968C2381}"/>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5" name="Нижний колонтитул 4">
            <a:extLst>
              <a:ext uri="{FF2B5EF4-FFF2-40B4-BE49-F238E27FC236}">
                <a16:creationId xmlns:a16="http://schemas.microsoft.com/office/drawing/2014/main" xmlns="" id="{0CF361B9-873E-4631-A00F-94447A3B999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D11748A6-72D9-4C79-B321-FE31A12A5015}"/>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297869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C6570499-2812-49A0-AB64-6CF6DCF2C5C2}"/>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186FC8E4-F037-4A5A-8A23-C9AC76942737}"/>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2F79A572-BF0A-4CB1-A280-468287C1E962}"/>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5" name="Нижний колонтитул 4">
            <a:extLst>
              <a:ext uri="{FF2B5EF4-FFF2-40B4-BE49-F238E27FC236}">
                <a16:creationId xmlns:a16="http://schemas.microsoft.com/office/drawing/2014/main" xmlns="" id="{8AC88F9E-AC86-437C-9612-9E10BE97950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104A84D1-04EE-425F-A97C-333ADABF14B6}"/>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167357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B625995-C354-4B15-AA8B-E37F5BF7051A}"/>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F43BE1B5-226A-4212-A7CA-C3061772DC74}"/>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9AD0F9F5-4677-4CE3-B1BE-F8DA6E753B1E}"/>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5" name="Нижний колонтитул 4">
            <a:extLst>
              <a:ext uri="{FF2B5EF4-FFF2-40B4-BE49-F238E27FC236}">
                <a16:creationId xmlns:a16="http://schemas.microsoft.com/office/drawing/2014/main" xmlns="" id="{663D9C71-8476-4E6D-A7CE-B30F12BE76A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37322B0D-DF7F-46F4-86E1-F5A895F6460D}"/>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2559145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5CEFD6E-E522-441A-B45F-B6FDCEEDA5BC}"/>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19DA3C88-8946-46C5-B8D1-C72F7B7A3F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5DD0558F-56AC-43CB-82E7-BDA7B74260D5}"/>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5" name="Нижний колонтитул 4">
            <a:extLst>
              <a:ext uri="{FF2B5EF4-FFF2-40B4-BE49-F238E27FC236}">
                <a16:creationId xmlns:a16="http://schemas.microsoft.com/office/drawing/2014/main" xmlns="" id="{7FDA3396-E235-463A-ABB0-35B3D380BBC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1CBE52B7-9DF0-4A54-99D7-79004A28E66E}"/>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88709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372F912-C4CC-40AB-8E62-6A3D3E27EBC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1C11143A-FFE0-4C8D-9395-4853227D2CB3}"/>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06E378C4-7237-4CE9-8A76-B46673C7EEE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9CC732AE-4813-4C09-9031-867CDD548CB6}"/>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6" name="Нижний колонтитул 5">
            <a:extLst>
              <a:ext uri="{FF2B5EF4-FFF2-40B4-BE49-F238E27FC236}">
                <a16:creationId xmlns:a16="http://schemas.microsoft.com/office/drawing/2014/main" xmlns="" id="{AA6B456F-C003-465B-9A00-27920B6031E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EC1EAD46-7696-423A-B066-6B1FFB6747F2}"/>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2974291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5F30406-3DB7-455D-9A73-F33F7FB65DC3}"/>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3927C3B1-879F-44FC-8FDD-E9F55199DC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BA579E85-26BC-4A0C-ADC4-2F3CBD101B4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E2F0DF2C-46CE-47A1-BCB9-A43575C962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C2BAEF44-E52C-42E8-AED2-D43D72F60E05}"/>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F87FD532-F235-47A1-8971-1C7017839F19}"/>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8" name="Нижний колонтитул 7">
            <a:extLst>
              <a:ext uri="{FF2B5EF4-FFF2-40B4-BE49-F238E27FC236}">
                <a16:creationId xmlns:a16="http://schemas.microsoft.com/office/drawing/2014/main" xmlns="" id="{A63D655D-6470-4B41-A71B-6C2342186C49}"/>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E5BFD5D3-FD30-4096-8972-07EC519334C1}"/>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899294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46A3883-21B8-485D-B723-9C4E76ECACEB}"/>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3FB2EE39-2569-48F3-89C2-CD17674DC866}"/>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4" name="Нижний колонтитул 3">
            <a:extLst>
              <a:ext uri="{FF2B5EF4-FFF2-40B4-BE49-F238E27FC236}">
                <a16:creationId xmlns:a16="http://schemas.microsoft.com/office/drawing/2014/main" xmlns="" id="{B83D5BD3-E298-494B-BCD0-C8EEA1C33E56}"/>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9D2AA12C-715E-4F1B-BA03-9C2D422C9584}"/>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1434140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B669BED4-7E86-4918-A6C5-5CCCFBE58820}"/>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3" name="Нижний колонтитул 2">
            <a:extLst>
              <a:ext uri="{FF2B5EF4-FFF2-40B4-BE49-F238E27FC236}">
                <a16:creationId xmlns:a16="http://schemas.microsoft.com/office/drawing/2014/main" xmlns="" id="{ACDD505A-B528-46DB-A1F6-6B2A99DA3F86}"/>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4F8CD022-689D-4E23-BBD3-C7B4ABC42559}"/>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2498893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B01F59F-C3F6-4F99-A065-A62F43ACD71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2C5FD568-CBB4-4460-9C30-EC3EFDBE80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12EDBB2A-8F63-4940-8178-0E3C064CCB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3F198C6F-3B0E-47CA-8030-0D0684BE21FD}"/>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6" name="Нижний колонтитул 5">
            <a:extLst>
              <a:ext uri="{FF2B5EF4-FFF2-40B4-BE49-F238E27FC236}">
                <a16:creationId xmlns:a16="http://schemas.microsoft.com/office/drawing/2014/main" xmlns="" id="{7C1A3100-2BAD-4022-B724-FDC495191A2C}"/>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38268268-FBD2-46E7-A94B-965B078BAAF2}"/>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3569309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90D1317-4FD5-47EB-B2B1-54BC2B58B7A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EF816372-7F9B-4F8A-8043-0583F90642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8C10A04D-D746-4EEC-A98E-1215B4AAC2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70A4040A-2FD3-4453-98CA-A9462EB7FF4F}"/>
              </a:ext>
            </a:extLst>
          </p:cNvPr>
          <p:cNvSpPr>
            <a:spLocks noGrp="1"/>
          </p:cNvSpPr>
          <p:nvPr>
            <p:ph type="dt" sz="half" idx="10"/>
          </p:nvPr>
        </p:nvSpPr>
        <p:spPr/>
        <p:txBody>
          <a:bodyPr/>
          <a:lstStyle/>
          <a:p>
            <a:fld id="{B0556F6F-EC3B-4B04-9181-FB1B8277A2C4}" type="datetimeFigureOut">
              <a:rPr lang="ru-RU" smtClean="0"/>
              <a:t>03.03.2022</a:t>
            </a:fld>
            <a:endParaRPr lang="ru-RU"/>
          </a:p>
        </p:txBody>
      </p:sp>
      <p:sp>
        <p:nvSpPr>
          <p:cNvPr id="6" name="Нижний колонтитул 5">
            <a:extLst>
              <a:ext uri="{FF2B5EF4-FFF2-40B4-BE49-F238E27FC236}">
                <a16:creationId xmlns:a16="http://schemas.microsoft.com/office/drawing/2014/main" xmlns="" id="{C9F8E096-5FF3-4AEE-9EF8-B6E9CF22AFB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331F0B9E-5E1A-49DC-B550-5D937E1AC8E5}"/>
              </a:ext>
            </a:extLst>
          </p:cNvPr>
          <p:cNvSpPr>
            <a:spLocks noGrp="1"/>
          </p:cNvSpPr>
          <p:nvPr>
            <p:ph type="sldNum" sz="quarter" idx="12"/>
          </p:nvPr>
        </p:nvSpPr>
        <p:spPr/>
        <p:txBody>
          <a:bodyPr/>
          <a:lstStyle/>
          <a:p>
            <a:fld id="{4056EA42-E652-44C1-8F4F-FB3B4B934999}" type="slidenum">
              <a:rPr lang="ru-RU" smtClean="0"/>
              <a:t>‹#›</a:t>
            </a:fld>
            <a:endParaRPr lang="ru-RU"/>
          </a:p>
        </p:txBody>
      </p:sp>
    </p:spTree>
    <p:extLst>
      <p:ext uri="{BB962C8B-B14F-4D97-AF65-F5344CB8AC3E}">
        <p14:creationId xmlns:p14="http://schemas.microsoft.com/office/powerpoint/2010/main" val="4241242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D61FEC2-AF5E-48D4-9232-9B3957E377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C1CA0792-46A9-4B10-9A79-8C4C423744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D11F118E-37AD-4496-AE9B-16E09CF95F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56F6F-EC3B-4B04-9181-FB1B8277A2C4}" type="datetimeFigureOut">
              <a:rPr lang="ru-RU" smtClean="0"/>
              <a:t>03.03.2022</a:t>
            </a:fld>
            <a:endParaRPr lang="ru-RU"/>
          </a:p>
        </p:txBody>
      </p:sp>
      <p:sp>
        <p:nvSpPr>
          <p:cNvPr id="5" name="Нижний колонтитул 4">
            <a:extLst>
              <a:ext uri="{FF2B5EF4-FFF2-40B4-BE49-F238E27FC236}">
                <a16:creationId xmlns:a16="http://schemas.microsoft.com/office/drawing/2014/main" xmlns="" id="{5675748E-2E45-4C67-923F-998DE1CEE6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8AFBBE52-5EB8-4166-A8CF-80FAFFC368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56EA42-E652-44C1-8F4F-FB3B4B934999}" type="slidenum">
              <a:rPr lang="ru-RU" smtClean="0"/>
              <a:t>‹#›</a:t>
            </a:fld>
            <a:endParaRPr lang="ru-RU"/>
          </a:p>
        </p:txBody>
      </p:sp>
    </p:spTree>
    <p:extLst>
      <p:ext uri="{BB962C8B-B14F-4D97-AF65-F5344CB8AC3E}">
        <p14:creationId xmlns:p14="http://schemas.microsoft.com/office/powerpoint/2010/main" val="3375399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xmlns="" id="{AC8EEB0F-BA72-49AC-956F-331B60FDE79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pic>
        <p:nvPicPr>
          <p:cNvPr id="1026" name="Picture 2" descr="Санкт-Петербург: достопримечательности, фото, как добраться, погода, отели,  сувениры, транспорт">
            <a:extLst>
              <a:ext uri="{FF2B5EF4-FFF2-40B4-BE49-F238E27FC236}">
                <a16:creationId xmlns:a16="http://schemas.microsoft.com/office/drawing/2014/main" xmlns="" id="{5FCBECB7-E254-4A51-8B14-8A320AF9169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712" r="-1" b="-1"/>
          <a:stretch/>
        </p:blipFill>
        <p:spPr bwMode="auto">
          <a:xfrm>
            <a:off x="-1219" y="-8"/>
            <a:ext cx="12191695" cy="6858000"/>
          </a:xfrm>
          <a:prstGeom prst="rect">
            <a:avLst/>
          </a:prstGeom>
          <a:noFill/>
          <a:extLst>
            <a:ext uri="{909E8E84-426E-40DD-AFC4-6F175D3DCCD1}">
              <a14:hiddenFill xmlns:a14="http://schemas.microsoft.com/office/drawing/2010/main">
                <a:solidFill>
                  <a:srgbClr val="FFFFFF"/>
                </a:solidFill>
              </a14:hiddenFill>
            </a:ext>
          </a:extLst>
        </p:spPr>
      </p:pic>
      <p:sp>
        <p:nvSpPr>
          <p:cNvPr id="77" name="Freeform: Shape 76">
            <a:extLst>
              <a:ext uri="{FF2B5EF4-FFF2-40B4-BE49-F238E27FC236}">
                <a16:creationId xmlns:a16="http://schemas.microsoft.com/office/drawing/2014/main" xmlns="" id="{8CC700D5-9809-43F4-89D5-7DBBCB0DCC1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1084996" y="1290918"/>
            <a:ext cx="4656579" cy="4208733"/>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9" name="Freeform: Shape 78">
            <a:extLst>
              <a:ext uri="{FF2B5EF4-FFF2-40B4-BE49-F238E27FC236}">
                <a16:creationId xmlns:a16="http://schemas.microsoft.com/office/drawing/2014/main" xmlns="" id="{C7163242-6303-46DC-BAC1-2A204F06132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1207827" y="1378821"/>
            <a:ext cx="4333482" cy="4018869"/>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Meiryo"/>
            </a:endParaRPr>
          </a:p>
        </p:txBody>
      </p:sp>
      <p:sp>
        <p:nvSpPr>
          <p:cNvPr id="81" name="Freeform: Shape 80">
            <a:extLst>
              <a:ext uri="{FF2B5EF4-FFF2-40B4-BE49-F238E27FC236}">
                <a16:creationId xmlns:a16="http://schemas.microsoft.com/office/drawing/2014/main" xmlns="" id="{9A5160F0-6244-48E8-9E71-1F51EA90C9E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V="1">
            <a:off x="7720717" y="756951"/>
            <a:ext cx="2843929" cy="2556327"/>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rgbClr val="FFFFFF">
              <a:alpha val="60000"/>
            </a:srgb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3" name="Freeform: Shape 82">
            <a:extLst>
              <a:ext uri="{FF2B5EF4-FFF2-40B4-BE49-F238E27FC236}">
                <a16:creationId xmlns:a16="http://schemas.microsoft.com/office/drawing/2014/main" xmlns="" id="{9BDFF5CA-602C-465F-8BC3-59C9963028B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V="1">
            <a:off x="7582263" y="628018"/>
            <a:ext cx="3172430" cy="2887139"/>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9050">
            <a:solidFill>
              <a:srgbClr val="FFFFFF">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5" name="Freeform: Shape 84">
            <a:extLst>
              <a:ext uri="{FF2B5EF4-FFF2-40B4-BE49-F238E27FC236}">
                <a16:creationId xmlns:a16="http://schemas.microsoft.com/office/drawing/2014/main" xmlns="" id="{D289228A-771B-48F6-B5DF-7A63EA32421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6163982" y="3576909"/>
            <a:ext cx="2685901" cy="2458888"/>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rgbClr val="FFFFFF">
              <a:alpha val="60000"/>
            </a:srgb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7" name="Freeform: Shape 86">
            <a:extLst>
              <a:ext uri="{FF2B5EF4-FFF2-40B4-BE49-F238E27FC236}">
                <a16:creationId xmlns:a16="http://schemas.microsoft.com/office/drawing/2014/main" xmlns="" id="{31D5EF21-94C4-481A-BD01-3D29FB305BD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5981178" y="3487951"/>
            <a:ext cx="3051507" cy="2742030"/>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9050">
            <a:solidFill>
              <a:srgbClr val="FFFFFF">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9" name="Freeform: Shape 88">
            <a:extLst>
              <a:ext uri="{FF2B5EF4-FFF2-40B4-BE49-F238E27FC236}">
                <a16:creationId xmlns:a16="http://schemas.microsoft.com/office/drawing/2014/main" xmlns="" id="{805C4C40-D70E-4C4F-B228-98A0A613260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21300000" flipH="1">
            <a:off x="987224" y="1122042"/>
            <a:ext cx="4908132" cy="4613915"/>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9050">
            <a:solidFill>
              <a:srgbClr val="FFFFFF">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Заголовок 1">
            <a:extLst>
              <a:ext uri="{FF2B5EF4-FFF2-40B4-BE49-F238E27FC236}">
                <a16:creationId xmlns:a16="http://schemas.microsoft.com/office/drawing/2014/main" xmlns="" id="{3F9A04BE-B5B3-45DC-BEA4-1597B250C312}"/>
              </a:ext>
            </a:extLst>
          </p:cNvPr>
          <p:cNvSpPr>
            <a:spLocks noGrp="1"/>
          </p:cNvSpPr>
          <p:nvPr>
            <p:ph type="ctrTitle"/>
          </p:nvPr>
        </p:nvSpPr>
        <p:spPr>
          <a:xfrm>
            <a:off x="1515632" y="1872171"/>
            <a:ext cx="3797450" cy="2014116"/>
          </a:xfrm>
        </p:spPr>
        <p:txBody>
          <a:bodyPr anchor="b">
            <a:normAutofit/>
          </a:bodyPr>
          <a:lstStyle/>
          <a:p>
            <a:r>
              <a:rPr lang="ru-RU" sz="2500">
                <a:solidFill>
                  <a:schemeClr val="tx1">
                    <a:lumMod val="75000"/>
                    <a:lumOff val="25000"/>
                  </a:schemeClr>
                </a:solidFill>
              </a:rPr>
              <a:t>Достопримечательности Санкт-Петербурга</a:t>
            </a:r>
          </a:p>
        </p:txBody>
      </p:sp>
      <p:sp>
        <p:nvSpPr>
          <p:cNvPr id="3" name="Подзаголовок 2">
            <a:extLst>
              <a:ext uri="{FF2B5EF4-FFF2-40B4-BE49-F238E27FC236}">
                <a16:creationId xmlns:a16="http://schemas.microsoft.com/office/drawing/2014/main" xmlns="" id="{D914F98B-881A-47B8-91AD-8E75E602174F}"/>
              </a:ext>
            </a:extLst>
          </p:cNvPr>
          <p:cNvSpPr>
            <a:spLocks noGrp="1"/>
          </p:cNvSpPr>
          <p:nvPr>
            <p:ph type="subTitle" idx="1"/>
          </p:nvPr>
        </p:nvSpPr>
        <p:spPr>
          <a:xfrm>
            <a:off x="1880193" y="3998795"/>
            <a:ext cx="3289683" cy="1124190"/>
          </a:xfrm>
        </p:spPr>
        <p:txBody>
          <a:bodyPr anchor="t">
            <a:normAutofit lnSpcReduction="10000"/>
          </a:bodyPr>
          <a:lstStyle/>
          <a:p>
            <a:r>
              <a:rPr lang="ru-RU" sz="1900" dirty="0" smtClean="0">
                <a:solidFill>
                  <a:schemeClr val="tx1">
                    <a:lumMod val="75000"/>
                    <a:lumOff val="25000"/>
                  </a:schemeClr>
                </a:solidFill>
              </a:rPr>
              <a:t>Выполнила: </a:t>
            </a:r>
            <a:r>
              <a:rPr lang="ru-RU" sz="1900" dirty="0" err="1" smtClean="0">
                <a:solidFill>
                  <a:schemeClr val="tx1">
                    <a:lumMod val="75000"/>
                    <a:lumOff val="25000"/>
                  </a:schemeClr>
                </a:solidFill>
              </a:rPr>
              <a:t>уч-ца</a:t>
            </a:r>
            <a:r>
              <a:rPr lang="ru-RU" sz="1900" dirty="0" smtClean="0">
                <a:solidFill>
                  <a:schemeClr val="tx1">
                    <a:lumMod val="75000"/>
                    <a:lumOff val="25000"/>
                  </a:schemeClr>
                </a:solidFill>
              </a:rPr>
              <a:t> 9 </a:t>
            </a:r>
            <a:r>
              <a:rPr lang="ru-RU" sz="1900" dirty="0" err="1" smtClean="0">
                <a:solidFill>
                  <a:schemeClr val="tx1">
                    <a:lumMod val="75000"/>
                    <a:lumOff val="25000"/>
                  </a:schemeClr>
                </a:solidFill>
              </a:rPr>
              <a:t>кл</a:t>
            </a:r>
            <a:r>
              <a:rPr lang="ru-RU" sz="1900" dirty="0" smtClean="0">
                <a:solidFill>
                  <a:schemeClr val="tx1">
                    <a:lumMod val="75000"/>
                    <a:lumOff val="25000"/>
                  </a:schemeClr>
                </a:solidFill>
              </a:rPr>
              <a:t>.</a:t>
            </a:r>
          </a:p>
          <a:p>
            <a:r>
              <a:rPr lang="ru-RU" sz="1900" dirty="0" smtClean="0">
                <a:solidFill>
                  <a:schemeClr val="tx1">
                    <a:lumMod val="75000"/>
                    <a:lumOff val="25000"/>
                  </a:schemeClr>
                </a:solidFill>
              </a:rPr>
              <a:t>Дивина Алина</a:t>
            </a:r>
          </a:p>
          <a:p>
            <a:r>
              <a:rPr lang="ru-RU" sz="1900" dirty="0" smtClean="0">
                <a:solidFill>
                  <a:schemeClr val="tx1">
                    <a:lumMod val="75000"/>
                    <a:lumOff val="25000"/>
                  </a:schemeClr>
                </a:solidFill>
              </a:rPr>
              <a:t>Проверила: </a:t>
            </a:r>
            <a:r>
              <a:rPr lang="ru-RU" sz="1900" dirty="0" err="1" smtClean="0">
                <a:solidFill>
                  <a:schemeClr val="tx1">
                    <a:lumMod val="75000"/>
                    <a:lumOff val="25000"/>
                  </a:schemeClr>
                </a:solidFill>
              </a:rPr>
              <a:t>Кузовлева</a:t>
            </a:r>
            <a:r>
              <a:rPr lang="ru-RU" sz="1900" dirty="0" smtClean="0">
                <a:solidFill>
                  <a:schemeClr val="tx1">
                    <a:lumMod val="75000"/>
                    <a:lumOff val="25000"/>
                  </a:schemeClr>
                </a:solidFill>
              </a:rPr>
              <a:t> Т.А.</a:t>
            </a:r>
            <a:endParaRPr lang="ru-RU" sz="1900" dirty="0" smtClean="0">
              <a:solidFill>
                <a:schemeClr val="tx1">
                  <a:lumMod val="75000"/>
                  <a:lumOff val="25000"/>
                </a:schemeClr>
              </a:solidFill>
            </a:endParaRPr>
          </a:p>
          <a:p>
            <a:endParaRPr lang="ru-RU" sz="1800" dirty="0">
              <a:solidFill>
                <a:schemeClr val="tx1">
                  <a:lumMod val="75000"/>
                  <a:lumOff val="25000"/>
                </a:schemeClr>
              </a:solidFill>
            </a:endParaRPr>
          </a:p>
        </p:txBody>
      </p:sp>
      <p:pic>
        <p:nvPicPr>
          <p:cNvPr id="1030" name="Picture 6" descr="Санкт-Петербург: особенности города, достопримечательности, музеи">
            <a:extLst>
              <a:ext uri="{FF2B5EF4-FFF2-40B4-BE49-F238E27FC236}">
                <a16:creationId xmlns:a16="http://schemas.microsoft.com/office/drawing/2014/main" xmlns="" id="{D91FA350-6584-447B-93DB-1A6E7EEE8F2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968" r="24085" b="-1"/>
          <a:stretch/>
        </p:blipFill>
        <p:spPr bwMode="auto">
          <a:xfrm>
            <a:off x="7854697" y="822204"/>
            <a:ext cx="2606312" cy="2405492"/>
          </a:xfrm>
          <a:custGeom>
            <a:avLst/>
            <a:gdLst/>
            <a:ahLst/>
            <a:cxnLst/>
            <a:rect l="l" t="t" r="r" b="b"/>
            <a:pathLst>
              <a:path w="2442835" h="2236365">
                <a:moveTo>
                  <a:pt x="1178694" y="0"/>
                </a:moveTo>
                <a:cubicBezTo>
                  <a:pt x="1426542" y="0"/>
                  <a:pt x="1608393" y="124353"/>
                  <a:pt x="1857551" y="314024"/>
                </a:cubicBezTo>
                <a:cubicBezTo>
                  <a:pt x="1885386" y="335216"/>
                  <a:pt x="1913222" y="356156"/>
                  <a:pt x="1940168" y="376379"/>
                </a:cubicBezTo>
                <a:cubicBezTo>
                  <a:pt x="2086213" y="486125"/>
                  <a:pt x="2224133" y="589796"/>
                  <a:pt x="2315923" y="702353"/>
                </a:cubicBezTo>
                <a:cubicBezTo>
                  <a:pt x="2403676" y="809955"/>
                  <a:pt x="2442835" y="917915"/>
                  <a:pt x="2442835" y="1052431"/>
                </a:cubicBezTo>
                <a:cubicBezTo>
                  <a:pt x="2442835" y="1389589"/>
                  <a:pt x="2341663" y="1692735"/>
                  <a:pt x="2157925" y="1906050"/>
                </a:cubicBezTo>
                <a:cubicBezTo>
                  <a:pt x="2068023" y="2010385"/>
                  <a:pt x="1960192" y="2091482"/>
                  <a:pt x="1837422" y="2147045"/>
                </a:cubicBezTo>
                <a:cubicBezTo>
                  <a:pt x="1706420" y="2206285"/>
                  <a:pt x="1558592" y="2236365"/>
                  <a:pt x="1397973" y="2236365"/>
                </a:cubicBezTo>
                <a:cubicBezTo>
                  <a:pt x="1227656" y="2236365"/>
                  <a:pt x="1055033" y="2204038"/>
                  <a:pt x="885082" y="2140253"/>
                </a:cubicBezTo>
                <a:cubicBezTo>
                  <a:pt x="719588" y="2078255"/>
                  <a:pt x="562062" y="1986944"/>
                  <a:pt x="429436" y="1876226"/>
                </a:cubicBezTo>
                <a:cubicBezTo>
                  <a:pt x="294504" y="1763618"/>
                  <a:pt x="188455" y="1635487"/>
                  <a:pt x="114279" y="1495506"/>
                </a:cubicBezTo>
                <a:cubicBezTo>
                  <a:pt x="38477" y="1352411"/>
                  <a:pt x="0" y="1203340"/>
                  <a:pt x="0" y="1052431"/>
                </a:cubicBezTo>
                <a:cubicBezTo>
                  <a:pt x="0" y="900449"/>
                  <a:pt x="61386" y="811692"/>
                  <a:pt x="189137" y="641019"/>
                </a:cubicBezTo>
                <a:cubicBezTo>
                  <a:pt x="219961" y="599856"/>
                  <a:pt x="251833" y="557266"/>
                  <a:pt x="284438" y="510435"/>
                </a:cubicBezTo>
                <a:cubicBezTo>
                  <a:pt x="533598" y="152646"/>
                  <a:pt x="801051" y="0"/>
                  <a:pt x="1178694" y="0"/>
                </a:cubicBezTo>
                <a:close/>
              </a:path>
            </a:pathLst>
          </a:custGeom>
          <a:noFill/>
          <a:extLst>
            <a:ext uri="{909E8E84-426E-40DD-AFC4-6F175D3DCCD1}">
              <a14:hiddenFill xmlns:a14="http://schemas.microsoft.com/office/drawing/2010/main">
                <a:solidFill>
                  <a:srgbClr val="FFFFFF"/>
                </a:solidFill>
              </a14:hiddenFill>
            </a:ext>
          </a:extLst>
        </p:spPr>
      </p:pic>
      <p:pic>
        <p:nvPicPr>
          <p:cNvPr id="1028" name="Picture 4" descr="Санкт-Петербург 2021: отдых, куда сходить, где остановиться, как добраться,  отзывы о городе">
            <a:extLst>
              <a:ext uri="{FF2B5EF4-FFF2-40B4-BE49-F238E27FC236}">
                <a16:creationId xmlns:a16="http://schemas.microsoft.com/office/drawing/2014/main" xmlns="" id="{67AA427B-C841-41C2-92C8-E16DFC6EF0A0}"/>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004" r="17458" b="2"/>
          <a:stretch/>
        </p:blipFill>
        <p:spPr bwMode="auto">
          <a:xfrm>
            <a:off x="6243077" y="3675142"/>
            <a:ext cx="2438717" cy="2265923"/>
          </a:xfrm>
          <a:custGeom>
            <a:avLst/>
            <a:gdLst/>
            <a:ahLst/>
            <a:cxnLst/>
            <a:rect l="l" t="t" r="r" b="b"/>
            <a:pathLst>
              <a:path w="2442835" h="2236365">
                <a:moveTo>
                  <a:pt x="1044862" y="0"/>
                </a:moveTo>
                <a:cubicBezTo>
                  <a:pt x="1215179" y="0"/>
                  <a:pt x="1387802" y="32328"/>
                  <a:pt x="1557753" y="96112"/>
                </a:cubicBezTo>
                <a:cubicBezTo>
                  <a:pt x="1723247" y="158111"/>
                  <a:pt x="1880773" y="249422"/>
                  <a:pt x="2013399" y="360139"/>
                </a:cubicBezTo>
                <a:cubicBezTo>
                  <a:pt x="2148332" y="472747"/>
                  <a:pt x="2254380" y="600878"/>
                  <a:pt x="2328556" y="740859"/>
                </a:cubicBezTo>
                <a:cubicBezTo>
                  <a:pt x="2404358" y="883954"/>
                  <a:pt x="2442835" y="1033026"/>
                  <a:pt x="2442835" y="1183934"/>
                </a:cubicBezTo>
                <a:cubicBezTo>
                  <a:pt x="2442835" y="1335916"/>
                  <a:pt x="2381449" y="1424674"/>
                  <a:pt x="2253698" y="1595346"/>
                </a:cubicBezTo>
                <a:cubicBezTo>
                  <a:pt x="2222875" y="1636509"/>
                  <a:pt x="2191002" y="1679100"/>
                  <a:pt x="2158397" y="1725930"/>
                </a:cubicBezTo>
                <a:cubicBezTo>
                  <a:pt x="1909237" y="2083719"/>
                  <a:pt x="1641784" y="2236365"/>
                  <a:pt x="1264141" y="2236365"/>
                </a:cubicBezTo>
                <a:cubicBezTo>
                  <a:pt x="1016293" y="2236365"/>
                  <a:pt x="834443" y="2112012"/>
                  <a:pt x="585284" y="1922342"/>
                </a:cubicBezTo>
                <a:cubicBezTo>
                  <a:pt x="557449" y="1901149"/>
                  <a:pt x="529613" y="1880210"/>
                  <a:pt x="502667" y="1859987"/>
                </a:cubicBezTo>
                <a:cubicBezTo>
                  <a:pt x="356623" y="1750240"/>
                  <a:pt x="218702" y="1646569"/>
                  <a:pt x="126912" y="1534012"/>
                </a:cubicBezTo>
                <a:cubicBezTo>
                  <a:pt x="39159" y="1426410"/>
                  <a:pt x="0" y="1318451"/>
                  <a:pt x="0" y="1183934"/>
                </a:cubicBezTo>
                <a:cubicBezTo>
                  <a:pt x="0" y="846776"/>
                  <a:pt x="101173" y="543630"/>
                  <a:pt x="284911" y="330315"/>
                </a:cubicBezTo>
                <a:cubicBezTo>
                  <a:pt x="374812" y="225981"/>
                  <a:pt x="482643" y="144883"/>
                  <a:pt x="605414" y="89320"/>
                </a:cubicBezTo>
                <a:cubicBezTo>
                  <a:pt x="736415" y="30080"/>
                  <a:pt x="884243" y="0"/>
                  <a:pt x="1044862"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547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4" name="Rectangle 70">
            <a:extLst>
              <a:ext uri="{FF2B5EF4-FFF2-40B4-BE49-F238E27FC236}">
                <a16:creationId xmlns:a16="http://schemas.microsoft.com/office/drawing/2014/main" xmlns="" id="{D1D34770-47A8-402C-AF23-2B653F2D88C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xmlns="" id="{B0BE0B2D-5102-49EB-87C5-B46EA8BB3BFE}"/>
              </a:ext>
            </a:extLst>
          </p:cNvPr>
          <p:cNvSpPr>
            <a:spLocks noGrp="1"/>
          </p:cNvSpPr>
          <p:nvPr>
            <p:ph type="title"/>
          </p:nvPr>
        </p:nvSpPr>
        <p:spPr>
          <a:xfrm>
            <a:off x="836679" y="723898"/>
            <a:ext cx="6002110" cy="1495425"/>
          </a:xfrm>
        </p:spPr>
        <p:txBody>
          <a:bodyPr>
            <a:normAutofit/>
          </a:bodyPr>
          <a:lstStyle/>
          <a:p>
            <a:r>
              <a:rPr lang="ru-RU" sz="4000" dirty="0"/>
              <a:t>Храм Спаса на Крови</a:t>
            </a:r>
          </a:p>
        </p:txBody>
      </p:sp>
      <p:sp>
        <p:nvSpPr>
          <p:cNvPr id="3" name="Объект 2">
            <a:extLst>
              <a:ext uri="{FF2B5EF4-FFF2-40B4-BE49-F238E27FC236}">
                <a16:creationId xmlns:a16="http://schemas.microsoft.com/office/drawing/2014/main" xmlns="" id="{792FCC39-DCF5-4666-B024-31AF7DA30F01}"/>
              </a:ext>
            </a:extLst>
          </p:cNvPr>
          <p:cNvSpPr>
            <a:spLocks noGrp="1"/>
          </p:cNvSpPr>
          <p:nvPr>
            <p:ph idx="1"/>
          </p:nvPr>
        </p:nvSpPr>
        <p:spPr>
          <a:xfrm>
            <a:off x="836680" y="2405067"/>
            <a:ext cx="6002110" cy="3729034"/>
          </a:xfrm>
        </p:spPr>
        <p:txBody>
          <a:bodyPr>
            <a:normAutofit/>
          </a:bodyPr>
          <a:lstStyle/>
          <a:p>
            <a:pPr marL="0" indent="0">
              <a:buNone/>
            </a:pPr>
            <a:r>
              <a:rPr lang="ru-RU" sz="2000"/>
              <a:t>Исторический музей-памятник Александру II. Храм был воздвигнут на месте трагической гибели. В 1907г. по приказу Александра III начато строительство . Это монументальное строение отличалось от других храмов тем, что его цоколь стены и главный купол были выполнены из мозаики. В настоящее время «Храм Спас на Крови» — один из крупнейших храмов, выполненных в «русском стиле» и вошедший в мировую мозаичную коллекцию.</a:t>
            </a:r>
          </a:p>
        </p:txBody>
      </p:sp>
      <p:pic>
        <p:nvPicPr>
          <p:cNvPr id="10242" name="Picture 2" descr="Спас на Крови — Википедия">
            <a:extLst>
              <a:ext uri="{FF2B5EF4-FFF2-40B4-BE49-F238E27FC236}">
                <a16:creationId xmlns:a16="http://schemas.microsoft.com/office/drawing/2014/main" xmlns="" id="{6E3B8322-193E-4EDD-B1EA-4E39741E5FB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664" r="1" b="5647"/>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939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xmlns="" id="{262ABC4B-37D8-4218-BDD8-6DF6A00C0C8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1270" name="Picture 6" descr="Спас-на-Крови в Санкт-Петербурге | История, Посещение">
            <a:extLst>
              <a:ext uri="{FF2B5EF4-FFF2-40B4-BE49-F238E27FC236}">
                <a16:creationId xmlns:a16="http://schemas.microsoft.com/office/drawing/2014/main" xmlns="" id="{6C7A348D-D7FE-4F30-BB37-A9CC472D412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670" r="-2" b="6269"/>
          <a:stretch/>
        </p:blipFill>
        <p:spPr bwMode="auto">
          <a:xfrm>
            <a:off x="321730" y="321732"/>
            <a:ext cx="5674897" cy="3017405"/>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Спас на крови: цена билета, как купить и режим работы в 2021 году">
            <a:extLst>
              <a:ext uri="{FF2B5EF4-FFF2-40B4-BE49-F238E27FC236}">
                <a16:creationId xmlns:a16="http://schemas.microsoft.com/office/drawing/2014/main" xmlns="" id="{C9D6889F-94DA-4F9A-B7CC-AA078AE08C4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000" r="-2" b="2346"/>
          <a:stretch/>
        </p:blipFill>
        <p:spPr bwMode="auto">
          <a:xfrm>
            <a:off x="321730" y="3510853"/>
            <a:ext cx="5674897" cy="2789954"/>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Спас на крови: описание, адрес, время и режим работы 2021">
            <a:extLst>
              <a:ext uri="{FF2B5EF4-FFF2-40B4-BE49-F238E27FC236}">
                <a16:creationId xmlns:a16="http://schemas.microsoft.com/office/drawing/2014/main" xmlns="" id="{F597A141-E447-471E-BD06-B5D2267D44A1}"/>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l="5087" r="2" b="2"/>
          <a:stretch/>
        </p:blipFill>
        <p:spPr bwMode="auto">
          <a:xfrm>
            <a:off x="6195373" y="321733"/>
            <a:ext cx="5674897" cy="5979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7574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xmlns=""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0" name="Picture 2" descr="Государственный музей-памятник Исаакиевский собор">
            <a:extLst>
              <a:ext uri="{FF2B5EF4-FFF2-40B4-BE49-F238E27FC236}">
                <a16:creationId xmlns:a16="http://schemas.microsoft.com/office/drawing/2014/main" xmlns="" id="{8F024BCB-A731-45C1-AA59-745D3C003B1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9"/>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xmlns=""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Заголовок 1">
            <a:extLst>
              <a:ext uri="{FF2B5EF4-FFF2-40B4-BE49-F238E27FC236}">
                <a16:creationId xmlns:a16="http://schemas.microsoft.com/office/drawing/2014/main" xmlns="" id="{1E7D27B8-1469-4B90-AB13-D1F788D25D2E}"/>
              </a:ext>
            </a:extLst>
          </p:cNvPr>
          <p:cNvSpPr>
            <a:spLocks noGrp="1"/>
          </p:cNvSpPr>
          <p:nvPr>
            <p:ph type="title"/>
          </p:nvPr>
        </p:nvSpPr>
        <p:spPr>
          <a:xfrm>
            <a:off x="7531610" y="365125"/>
            <a:ext cx="3822189" cy="1899912"/>
          </a:xfrm>
        </p:spPr>
        <p:txBody>
          <a:bodyPr>
            <a:normAutofit/>
          </a:bodyPr>
          <a:lstStyle/>
          <a:p>
            <a:r>
              <a:rPr lang="ru-RU" sz="4000"/>
              <a:t>Исаакиевский собор </a:t>
            </a:r>
          </a:p>
        </p:txBody>
      </p:sp>
      <p:sp>
        <p:nvSpPr>
          <p:cNvPr id="3" name="Объект 2">
            <a:extLst>
              <a:ext uri="{FF2B5EF4-FFF2-40B4-BE49-F238E27FC236}">
                <a16:creationId xmlns:a16="http://schemas.microsoft.com/office/drawing/2014/main" xmlns="" id="{42DEDA39-9EDB-4601-95B4-8E1A8121C6A5}"/>
              </a:ext>
            </a:extLst>
          </p:cNvPr>
          <p:cNvSpPr>
            <a:spLocks noGrp="1"/>
          </p:cNvSpPr>
          <p:nvPr>
            <p:ph idx="1"/>
          </p:nvPr>
        </p:nvSpPr>
        <p:spPr>
          <a:xfrm>
            <a:off x="7531610" y="2434201"/>
            <a:ext cx="3822189" cy="3742762"/>
          </a:xfrm>
        </p:spPr>
        <p:txBody>
          <a:bodyPr>
            <a:normAutofit/>
          </a:bodyPr>
          <a:lstStyle/>
          <a:p>
            <a:pPr marL="0" indent="0">
              <a:buNone/>
            </a:pPr>
            <a:r>
              <a:rPr lang="ru-RU" sz="1700"/>
              <a:t>Памятник архитектуры середины 19 века, который является одним из красивейших кафедральных соборов Европы. Основателем собора является Александр I.В 1777г. он представлял собой собрание крупнейших произведений русской живописи. Праздничное убранство собора украшает более 300 скульптурных ансамблей, 150 произведений живописи, 60 мозаик известных русских мастеров. Украшениями Исаакиевского собора являются витражи, изготовленные из разноцветного камня и позолоты.</a:t>
            </a:r>
          </a:p>
        </p:txBody>
      </p:sp>
    </p:spTree>
    <p:extLst>
      <p:ext uri="{BB962C8B-B14F-4D97-AF65-F5344CB8AC3E}">
        <p14:creationId xmlns:p14="http://schemas.microsoft.com/office/powerpoint/2010/main" val="902745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xmlns="" id="{AB8C311F-7253-4AED-9701-7FC0708C41C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xmlns="" id="{E2384209-CB15-4CDF-9D31-C44FD9A3F20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xmlns="" id="{2633B3B5-CC90-43F0-8714-D31D1F3F02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xmlns="" id="{A8D57A06-A426-446D-B02C-A2DC6B62E45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descr="Исаакиевский собор в Петербурге">
            <a:extLst>
              <a:ext uri="{FF2B5EF4-FFF2-40B4-BE49-F238E27FC236}">
                <a16:creationId xmlns:a16="http://schemas.microsoft.com/office/drawing/2014/main" xmlns="" id="{88F22B5E-00A6-4324-A88A-8D03D920CCD1}"/>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6306"/>
          <a:stretch/>
        </p:blipFill>
        <p:spPr bwMode="auto">
          <a:xfrm>
            <a:off x="457200" y="457200"/>
            <a:ext cx="112776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825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2" name="Rectangle 72">
            <a:extLst>
              <a:ext uri="{FF2B5EF4-FFF2-40B4-BE49-F238E27FC236}">
                <a16:creationId xmlns:a16="http://schemas.microsoft.com/office/drawing/2014/main" xmlns=""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40" name="Picture 4" descr="В Санкт-Петербурге обязательно стоит посетить Казанский собор и  Исаакиевский собор - отзыв о Каза́нский кафедра́льный собо́р,  Санкт-Петербург, Россия - Tripadvisor">
            <a:extLst>
              <a:ext uri="{FF2B5EF4-FFF2-40B4-BE49-F238E27FC236}">
                <a16:creationId xmlns:a16="http://schemas.microsoft.com/office/drawing/2014/main" xmlns="" id="{D516F77E-0879-48B1-B8DF-CCFDC7D4D5E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0113"/>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4343" name="Rectangle 74">
            <a:extLst>
              <a:ext uri="{FF2B5EF4-FFF2-40B4-BE49-F238E27FC236}">
                <a16:creationId xmlns:a16="http://schemas.microsoft.com/office/drawing/2014/main" xmlns=""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Заголовок 1">
            <a:extLst>
              <a:ext uri="{FF2B5EF4-FFF2-40B4-BE49-F238E27FC236}">
                <a16:creationId xmlns:a16="http://schemas.microsoft.com/office/drawing/2014/main" xmlns="" id="{13D893B6-B8D4-420B-AB7E-7AD6E7B0B9EB}"/>
              </a:ext>
            </a:extLst>
          </p:cNvPr>
          <p:cNvSpPr>
            <a:spLocks noGrp="1"/>
          </p:cNvSpPr>
          <p:nvPr>
            <p:ph type="title"/>
          </p:nvPr>
        </p:nvSpPr>
        <p:spPr>
          <a:xfrm>
            <a:off x="838200" y="365125"/>
            <a:ext cx="3822189" cy="1899912"/>
          </a:xfrm>
        </p:spPr>
        <p:txBody>
          <a:bodyPr>
            <a:normAutofit/>
          </a:bodyPr>
          <a:lstStyle/>
          <a:p>
            <a:r>
              <a:rPr lang="ru-RU" sz="4000"/>
              <a:t>Казанский собор</a:t>
            </a:r>
          </a:p>
        </p:txBody>
      </p:sp>
      <p:sp>
        <p:nvSpPr>
          <p:cNvPr id="3" name="Объект 2">
            <a:extLst>
              <a:ext uri="{FF2B5EF4-FFF2-40B4-BE49-F238E27FC236}">
                <a16:creationId xmlns:a16="http://schemas.microsoft.com/office/drawing/2014/main" xmlns="" id="{B49C1390-3C9B-430B-8366-5AE48F4F3ED3}"/>
              </a:ext>
            </a:extLst>
          </p:cNvPr>
          <p:cNvSpPr>
            <a:spLocks noGrp="1"/>
          </p:cNvSpPr>
          <p:nvPr>
            <p:ph idx="1"/>
          </p:nvPr>
        </p:nvSpPr>
        <p:spPr>
          <a:xfrm>
            <a:off x="838200" y="2434201"/>
            <a:ext cx="3822189" cy="3742762"/>
          </a:xfrm>
        </p:spPr>
        <p:txBody>
          <a:bodyPr>
            <a:normAutofit/>
          </a:bodyPr>
          <a:lstStyle/>
          <a:p>
            <a:pPr marL="0" indent="0">
              <a:buNone/>
            </a:pPr>
            <a:r>
              <a:rPr lang="ru-RU" sz="2000" i="1" dirty="0">
                <a:latin typeface="Noto Serif" panose="02020600060500020200" pitchFamily="18" charset="0"/>
              </a:rPr>
              <a:t>Б</a:t>
            </a:r>
            <a:r>
              <a:rPr lang="ru-RU" sz="2000" b="0" i="1" dirty="0">
                <a:effectLst/>
                <a:latin typeface="Noto Serif" panose="02020600060500020200" pitchFamily="18" charset="0"/>
              </a:rPr>
              <a:t>ыл построен в Петербурге в 1811 году. Он стал настоящим украшением Невского проспекта и почти полвека был самым крупным храмом Петербурга.</a:t>
            </a:r>
            <a:r>
              <a:rPr lang="ru-RU" sz="2000" b="0" i="0" dirty="0">
                <a:effectLst/>
                <a:latin typeface="Noto Serif" panose="02020600060500020200" pitchFamily="18" charset="0"/>
              </a:rPr>
              <a:t> Казанский собор называют музеем российского природного камня. </a:t>
            </a:r>
            <a:endParaRPr lang="ru-RU" sz="2000" dirty="0"/>
          </a:p>
        </p:txBody>
      </p:sp>
    </p:spTree>
    <p:extLst>
      <p:ext uri="{BB962C8B-B14F-4D97-AF65-F5344CB8AC3E}">
        <p14:creationId xmlns:p14="http://schemas.microsoft.com/office/powerpoint/2010/main" val="1304357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1" name="Rectangle 140">
            <a:extLst>
              <a:ext uri="{FF2B5EF4-FFF2-40B4-BE49-F238E27FC236}">
                <a16:creationId xmlns:a16="http://schemas.microsoft.com/office/drawing/2014/main" xmlns="" id="{B96FC576-AE30-4C09-A12C-0582F2A6A0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5362" name="Picture 2" descr="Казанский собор в Санкт-Петербурге: адрес и часы работы 2021, как добраться  и официальный сайт">
            <a:extLst>
              <a:ext uri="{FF2B5EF4-FFF2-40B4-BE49-F238E27FC236}">
                <a16:creationId xmlns:a16="http://schemas.microsoft.com/office/drawing/2014/main" xmlns="" id="{B7C8918D-F2C5-44BB-AA9C-402F6EDFE480}"/>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025" r="2" b="11750"/>
          <a:stretch/>
        </p:blipFill>
        <p:spPr bwMode="auto">
          <a:xfrm>
            <a:off x="1" y="10"/>
            <a:ext cx="6099048" cy="3428990"/>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Казанский собор в Санкт-Петербурге: фото, цены, интересные факты, отзывы,  как добраться">
            <a:extLst>
              <a:ext uri="{FF2B5EF4-FFF2-40B4-BE49-F238E27FC236}">
                <a16:creationId xmlns:a16="http://schemas.microsoft.com/office/drawing/2014/main" xmlns="" id="{29F32C78-8202-496B-8B5A-8E09228F90F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844" b="1"/>
          <a:stretch/>
        </p:blipFill>
        <p:spPr bwMode="auto">
          <a:xfrm>
            <a:off x="6092952" y="10"/>
            <a:ext cx="6099048" cy="342899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Экскурсия «Казанский собор снаружи и внутри» — 75 отзывов, цена 590 ₽">
            <a:extLst>
              <a:ext uri="{FF2B5EF4-FFF2-40B4-BE49-F238E27FC236}">
                <a16:creationId xmlns:a16="http://schemas.microsoft.com/office/drawing/2014/main" xmlns="" id="{A5BAE623-7114-489F-88CE-8B56674ECCA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0946" r="2" b="14093"/>
          <a:stretch/>
        </p:blipFill>
        <p:spPr bwMode="auto">
          <a:xfrm>
            <a:off x="1" y="3429000"/>
            <a:ext cx="6099048"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Казанский собор в Петербурге: часы работы, экскурсии, цена билета и как  купить">
            <a:extLst>
              <a:ext uri="{FF2B5EF4-FFF2-40B4-BE49-F238E27FC236}">
                <a16:creationId xmlns:a16="http://schemas.microsoft.com/office/drawing/2014/main" xmlns="" id="{BD5AE676-3152-4E9F-8DD4-DD9F4C0DC70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 b="52"/>
          <a:stretch/>
        </p:blipFill>
        <p:spPr bwMode="auto">
          <a:xfrm>
            <a:off x="6092952" y="3429000"/>
            <a:ext cx="6099048"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089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7" name="Rectangle 76">
            <a:extLst>
              <a:ext uri="{FF2B5EF4-FFF2-40B4-BE49-F238E27FC236}">
                <a16:creationId xmlns:a16="http://schemas.microsoft.com/office/drawing/2014/main" xmlns="" id="{231BF440-39FA-4087-84CC-2EEC0BBDAF2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Эрмитаж посещают порядка 4,3 миллиона человек в год, сообщил Пиотровский -  РИА Новости, 09.12.2019">
            <a:extLst>
              <a:ext uri="{FF2B5EF4-FFF2-40B4-BE49-F238E27FC236}">
                <a16:creationId xmlns:a16="http://schemas.microsoft.com/office/drawing/2014/main" xmlns="" id="{D0C75100-AD2A-4410-AD2F-F2420B8933E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1484" r="-2" b="6666"/>
          <a:stretch/>
        </p:blipFill>
        <p:spPr bwMode="auto">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noFill/>
          <a:extLst>
            <a:ext uri="{909E8E84-426E-40DD-AFC4-6F175D3DCCD1}">
              <a14:hiddenFill xmlns:a14="http://schemas.microsoft.com/office/drawing/2010/main">
                <a:solidFill>
                  <a:srgbClr val="FFFFFF"/>
                </a:solidFill>
              </a14:hiddenFill>
            </a:ext>
          </a:extLst>
        </p:spPr>
      </p:pic>
      <p:pic>
        <p:nvPicPr>
          <p:cNvPr id="2056" name="Picture 8" descr="Эрмитаж сообщил о жалобе на обнаженные скульптуры — РБК">
            <a:extLst>
              <a:ext uri="{FF2B5EF4-FFF2-40B4-BE49-F238E27FC236}">
                <a16:creationId xmlns:a16="http://schemas.microsoft.com/office/drawing/2014/main" xmlns="" id="{10A9974A-5854-45A8-8225-25361964D7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2414" r="-2" b="3027"/>
          <a:stretch/>
        </p:blipFill>
        <p:spPr bwMode="auto">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noFill/>
          <a:extLst>
            <a:ext uri="{909E8E84-426E-40DD-AFC4-6F175D3DCCD1}">
              <a14:hiddenFill xmlns:a14="http://schemas.microsoft.com/office/drawing/2010/main">
                <a:solidFill>
                  <a:srgbClr val="FFFFFF"/>
                </a:solidFill>
              </a14:hiddenFill>
            </a:ext>
          </a:extLst>
        </p:spPr>
      </p:pic>
      <p:sp useBgFill="1">
        <p:nvSpPr>
          <p:cNvPr id="79" name="Freeform: Shape 78">
            <a:extLst>
              <a:ext uri="{FF2B5EF4-FFF2-40B4-BE49-F238E27FC236}">
                <a16:creationId xmlns:a16="http://schemas.microsoft.com/office/drawing/2014/main" xmlns="" id="{F04E4CBA-303B-48BD-8451-C2701CB0EEB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81" name="Freeform: Shape 80">
            <a:extLst>
              <a:ext uri="{FF2B5EF4-FFF2-40B4-BE49-F238E27FC236}">
                <a16:creationId xmlns:a16="http://schemas.microsoft.com/office/drawing/2014/main" xmlns="" id="{F6CA58B3-AFCC-4A40-9882-50D5080879B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Заголовок 4">
            <a:extLst>
              <a:ext uri="{FF2B5EF4-FFF2-40B4-BE49-F238E27FC236}">
                <a16:creationId xmlns:a16="http://schemas.microsoft.com/office/drawing/2014/main" xmlns="" id="{D2ED77D2-B2FE-4320-8DC6-79C800C75B1F}"/>
              </a:ext>
            </a:extLst>
          </p:cNvPr>
          <p:cNvSpPr>
            <a:spLocks noGrp="1"/>
          </p:cNvSpPr>
          <p:nvPr>
            <p:ph type="title"/>
          </p:nvPr>
        </p:nvSpPr>
        <p:spPr>
          <a:xfrm>
            <a:off x="448056" y="859536"/>
            <a:ext cx="4832802" cy="1243584"/>
          </a:xfrm>
        </p:spPr>
        <p:txBody>
          <a:bodyPr>
            <a:normAutofit/>
          </a:bodyPr>
          <a:lstStyle/>
          <a:p>
            <a:r>
              <a:rPr lang="ru-RU" sz="3400" dirty="0"/>
              <a:t>Эрмитаж</a:t>
            </a:r>
          </a:p>
        </p:txBody>
      </p:sp>
      <p:sp>
        <p:nvSpPr>
          <p:cNvPr id="83" name="Rectangle 82">
            <a:extLst>
              <a:ext uri="{FF2B5EF4-FFF2-40B4-BE49-F238E27FC236}">
                <a16:creationId xmlns:a16="http://schemas.microsoft.com/office/drawing/2014/main" xmlns="" id="{75C56826-D4E5-42ED-8529-079651CB300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85" name="Rectangle 84">
            <a:extLst>
              <a:ext uri="{FF2B5EF4-FFF2-40B4-BE49-F238E27FC236}">
                <a16:creationId xmlns:a16="http://schemas.microsoft.com/office/drawing/2014/main" xmlns="" id="{82095FCE-EF05-4443-B97A-85DEE3A5CA1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7" name="Rectangle 86">
            <a:extLst>
              <a:ext uri="{FF2B5EF4-FFF2-40B4-BE49-F238E27FC236}">
                <a16:creationId xmlns:a16="http://schemas.microsoft.com/office/drawing/2014/main" xmlns="" id="{CA00AE6B-AA30-4CF8-BA6F-339B780AD76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Объект 2">
            <a:extLst>
              <a:ext uri="{FF2B5EF4-FFF2-40B4-BE49-F238E27FC236}">
                <a16:creationId xmlns:a16="http://schemas.microsoft.com/office/drawing/2014/main" xmlns="" id="{E78146E6-75DE-40AC-A3D0-3449C56B8CFE}"/>
              </a:ext>
            </a:extLst>
          </p:cNvPr>
          <p:cNvSpPr>
            <a:spLocks noGrp="1"/>
          </p:cNvSpPr>
          <p:nvPr>
            <p:ph idx="1"/>
          </p:nvPr>
        </p:nvSpPr>
        <p:spPr>
          <a:xfrm>
            <a:off x="448056" y="2512611"/>
            <a:ext cx="4832803" cy="3664351"/>
          </a:xfrm>
        </p:spPr>
        <p:txBody>
          <a:bodyPr>
            <a:normAutofit/>
          </a:bodyPr>
          <a:lstStyle/>
          <a:p>
            <a:pPr marL="0" indent="0">
              <a:buNone/>
            </a:pPr>
            <a:r>
              <a:rPr lang="ru-RU" sz="2000"/>
              <a:t>Крупный художественный музей. Основательницей Эрмитажа является Екатерина II. В 1764г. у берлинского купца И.Э. Гоцковского императрица купила первую коллекцию прекрасной живописи и тем самым положила начало собрания произведений искусств.</a:t>
            </a:r>
          </a:p>
        </p:txBody>
      </p:sp>
    </p:spTree>
    <p:extLst>
      <p:ext uri="{BB962C8B-B14F-4D97-AF65-F5344CB8AC3E}">
        <p14:creationId xmlns:p14="http://schemas.microsoft.com/office/powerpoint/2010/main" val="1984943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xmlns="" id="{6C2997EE-0889-44C3-AC0D-18F26AC9AA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Интеллигентная изоляция вместе с Эрмитажем продолжается">
            <a:extLst>
              <a:ext uri="{FF2B5EF4-FFF2-40B4-BE49-F238E27FC236}">
                <a16:creationId xmlns:a16="http://schemas.microsoft.com/office/drawing/2014/main" xmlns="" id="{789290C3-A6F6-4A8D-B278-BFA088CAB7F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243" r="-3" b="4226"/>
          <a:stretch/>
        </p:blipFill>
        <p:spPr bwMode="auto">
          <a:xfrm>
            <a:off x="5622233" y="10"/>
            <a:ext cx="6569769" cy="3750724"/>
          </a:xfrm>
          <a:custGeom>
            <a:avLst/>
            <a:gdLst/>
            <a:ahLst/>
            <a:cxnLst/>
            <a:rect l="l" t="t" r="r" b="b"/>
            <a:pathLst>
              <a:path w="6569769" h="3750734">
                <a:moveTo>
                  <a:pt x="1738471" y="0"/>
                </a:moveTo>
                <a:lnTo>
                  <a:pt x="6569769" y="0"/>
                </a:lnTo>
                <a:lnTo>
                  <a:pt x="6569769" y="3750734"/>
                </a:lnTo>
                <a:lnTo>
                  <a:pt x="0" y="3750734"/>
                </a:lnTo>
                <a:close/>
              </a:path>
            </a:pathLst>
          </a:custGeom>
          <a:noFill/>
          <a:extLst>
            <a:ext uri="{909E8E84-426E-40DD-AFC4-6F175D3DCCD1}">
              <a14:hiddenFill xmlns:a14="http://schemas.microsoft.com/office/drawing/2010/main">
                <a:solidFill>
                  <a:srgbClr val="FFFFFF"/>
                </a:solidFill>
              </a14:hiddenFill>
            </a:ext>
          </a:extLst>
        </p:spPr>
      </p:pic>
      <p:pic>
        <p:nvPicPr>
          <p:cNvPr id="3074" name="Picture 2" descr="Эрмитаж» станет продавать цифровые копии картин на криптобирже - CNews">
            <a:extLst>
              <a:ext uri="{FF2B5EF4-FFF2-40B4-BE49-F238E27FC236}">
                <a16:creationId xmlns:a16="http://schemas.microsoft.com/office/drawing/2014/main" xmlns="" id="{0A598878-885F-444A-A414-DB65DD888C4C}"/>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5200" b="14506"/>
          <a:stretch/>
        </p:blipFill>
        <p:spPr bwMode="auto">
          <a:xfrm>
            <a:off x="4182011" y="3887894"/>
            <a:ext cx="8009991" cy="2970106"/>
          </a:xfrm>
          <a:custGeom>
            <a:avLst/>
            <a:gdLst/>
            <a:ahLst/>
            <a:cxnLst/>
            <a:rect l="l" t="t" r="r" b="b"/>
            <a:pathLst>
              <a:path w="8009991" h="2970106">
                <a:moveTo>
                  <a:pt x="1376648" y="0"/>
                </a:moveTo>
                <a:lnTo>
                  <a:pt x="8009991" y="0"/>
                </a:lnTo>
                <a:lnTo>
                  <a:pt x="8009991" y="2970106"/>
                </a:lnTo>
                <a:lnTo>
                  <a:pt x="0" y="2970106"/>
                </a:lnTo>
                <a:close/>
              </a:path>
            </a:pathLst>
          </a:custGeom>
          <a:noFill/>
          <a:extLst>
            <a:ext uri="{909E8E84-426E-40DD-AFC4-6F175D3DCCD1}">
              <a14:hiddenFill xmlns:a14="http://schemas.microsoft.com/office/drawing/2010/main">
                <a:solidFill>
                  <a:srgbClr val="FFFFFF"/>
                </a:solidFill>
              </a14:hiddenFill>
            </a:ext>
          </a:extLst>
        </p:spPr>
      </p:pic>
      <p:pic>
        <p:nvPicPr>
          <p:cNvPr id="3078" name="Picture 6" descr="Эрмитаж за день">
            <a:extLst>
              <a:ext uri="{FF2B5EF4-FFF2-40B4-BE49-F238E27FC236}">
                <a16:creationId xmlns:a16="http://schemas.microsoft.com/office/drawing/2014/main" xmlns="" id="{9A9797A7-FDDC-49C9-AEAC-B99BAC38A13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 b="8596"/>
          <a:stretch/>
        </p:blipFill>
        <p:spPr bwMode="auto">
          <a:xfrm>
            <a:off x="20" y="10"/>
            <a:ext cx="7503091" cy="6857990"/>
          </a:xfrm>
          <a:custGeom>
            <a:avLst/>
            <a:gdLst/>
            <a:ahLst/>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6831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xmlns=""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Виртуальная экскурсия по Петропавловской крепости в Санкт-Петербурге:  смотреть онлайн в хорошем качестве бесплатно">
            <a:extLst>
              <a:ext uri="{FF2B5EF4-FFF2-40B4-BE49-F238E27FC236}">
                <a16:creationId xmlns:a16="http://schemas.microsoft.com/office/drawing/2014/main" xmlns="" id="{665413BC-995F-47A7-9626-4421A41EF94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02" r="17186"/>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0">
            <a:extLst>
              <a:ext uri="{FF2B5EF4-FFF2-40B4-BE49-F238E27FC236}">
                <a16:creationId xmlns:a16="http://schemas.microsoft.com/office/drawing/2014/main" xmlns=""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Заголовок 1">
            <a:extLst>
              <a:ext uri="{FF2B5EF4-FFF2-40B4-BE49-F238E27FC236}">
                <a16:creationId xmlns:a16="http://schemas.microsoft.com/office/drawing/2014/main" xmlns="" id="{70C8092B-21AC-4B5C-BF12-28F25949F7C1}"/>
              </a:ext>
            </a:extLst>
          </p:cNvPr>
          <p:cNvSpPr>
            <a:spLocks noGrp="1"/>
          </p:cNvSpPr>
          <p:nvPr>
            <p:ph type="title"/>
          </p:nvPr>
        </p:nvSpPr>
        <p:spPr>
          <a:xfrm>
            <a:off x="838200" y="365125"/>
            <a:ext cx="3822189" cy="1899912"/>
          </a:xfrm>
        </p:spPr>
        <p:txBody>
          <a:bodyPr>
            <a:normAutofit/>
          </a:bodyPr>
          <a:lstStyle/>
          <a:p>
            <a:r>
              <a:rPr lang="ru-RU" sz="3700"/>
              <a:t>Петропавловская крепость</a:t>
            </a:r>
          </a:p>
        </p:txBody>
      </p:sp>
      <p:sp>
        <p:nvSpPr>
          <p:cNvPr id="3" name="Объект 2">
            <a:extLst>
              <a:ext uri="{FF2B5EF4-FFF2-40B4-BE49-F238E27FC236}">
                <a16:creationId xmlns:a16="http://schemas.microsoft.com/office/drawing/2014/main" xmlns="" id="{F41A6C10-5CDC-4874-9F51-B969F439AC51}"/>
              </a:ext>
            </a:extLst>
          </p:cNvPr>
          <p:cNvSpPr>
            <a:spLocks noGrp="1"/>
          </p:cNvSpPr>
          <p:nvPr>
            <p:ph idx="1"/>
          </p:nvPr>
        </p:nvSpPr>
        <p:spPr>
          <a:xfrm>
            <a:off x="838200" y="2434201"/>
            <a:ext cx="3822189" cy="3742762"/>
          </a:xfrm>
        </p:spPr>
        <p:txBody>
          <a:bodyPr>
            <a:normAutofit/>
          </a:bodyPr>
          <a:lstStyle/>
          <a:p>
            <a:pPr marL="0" indent="0">
              <a:buNone/>
            </a:pPr>
            <a:r>
              <a:rPr lang="ru-RU" sz="2000"/>
              <a:t> Родоначальница города Санкт-Петербург. С Заячьего острова начинается историческая часть города, заложенная и построенная Петром I в 1703г. Настоящей традицией стала сигнальная пушка, установленная у стен Нарышкиного бастиона Петропавловской крепости, каждый день в полдень она производит выстрел.</a:t>
            </a:r>
          </a:p>
        </p:txBody>
      </p:sp>
    </p:spTree>
    <p:extLst>
      <p:ext uri="{BB962C8B-B14F-4D97-AF65-F5344CB8AC3E}">
        <p14:creationId xmlns:p14="http://schemas.microsoft.com/office/powerpoint/2010/main" val="2957061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xmlns=""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100" name="Picture 4" descr="Петропавловская крепость - Путешествие по России с квадрокоптером | Журнал  про аэросъемку">
            <a:extLst>
              <a:ext uri="{FF2B5EF4-FFF2-40B4-BE49-F238E27FC236}">
                <a16:creationId xmlns:a16="http://schemas.microsoft.com/office/drawing/2014/main" xmlns="" id="{F09E4041-E65B-4321-BB5B-E122B789D34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653" r="-1" b="-1"/>
          <a:stretch/>
        </p:blipFill>
        <p:spPr bwMode="auto">
          <a:xfrm>
            <a:off x="191086" y="171715"/>
            <a:ext cx="5813197" cy="612908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Петропавловская крепость в Санкт-Петербурге: где находится, как добраться,  фото, отзывы туристов">
            <a:extLst>
              <a:ext uri="{FF2B5EF4-FFF2-40B4-BE49-F238E27FC236}">
                <a16:creationId xmlns:a16="http://schemas.microsoft.com/office/drawing/2014/main" xmlns="" id="{6A8FDC5A-31B2-445D-B9BE-BA51E50687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511"/>
          <a:stretch/>
        </p:blipFill>
        <p:spPr bwMode="auto">
          <a:xfrm>
            <a:off x="6196929" y="171716"/>
            <a:ext cx="5803986" cy="317142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Петропавловская крепость: режим работы и стоимость билетов в 2021 году, где  купить, как добраться">
            <a:extLst>
              <a:ext uri="{FF2B5EF4-FFF2-40B4-BE49-F238E27FC236}">
                <a16:creationId xmlns:a16="http://schemas.microsoft.com/office/drawing/2014/main" xmlns="" id="{22859D43-AC71-4935-8DF2-DE505265D35F}"/>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t="21071"/>
          <a:stretch/>
        </p:blipFill>
        <p:spPr bwMode="auto">
          <a:xfrm>
            <a:off x="6196929" y="3514856"/>
            <a:ext cx="5786386" cy="2785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131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48" name="Rectangle 70">
            <a:extLst>
              <a:ext uri="{FF2B5EF4-FFF2-40B4-BE49-F238E27FC236}">
                <a16:creationId xmlns:a16="http://schemas.microsoft.com/office/drawing/2014/main" xmlns=""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Петергоф — Википедия">
            <a:extLst>
              <a:ext uri="{FF2B5EF4-FFF2-40B4-BE49-F238E27FC236}">
                <a16:creationId xmlns:a16="http://schemas.microsoft.com/office/drawing/2014/main" xmlns="" id="{D85257A3-DAEF-4602-80DB-E9297DE7230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589" r="-1" b="-1"/>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xmlns=""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Заголовок 1">
            <a:extLst>
              <a:ext uri="{FF2B5EF4-FFF2-40B4-BE49-F238E27FC236}">
                <a16:creationId xmlns:a16="http://schemas.microsoft.com/office/drawing/2014/main" xmlns="" id="{2D52893E-7EDE-4E62-91B7-E3EA426656B6}"/>
              </a:ext>
            </a:extLst>
          </p:cNvPr>
          <p:cNvSpPr>
            <a:spLocks noGrp="1"/>
          </p:cNvSpPr>
          <p:nvPr>
            <p:ph type="title"/>
          </p:nvPr>
        </p:nvSpPr>
        <p:spPr>
          <a:xfrm>
            <a:off x="838200" y="365125"/>
            <a:ext cx="3822189" cy="1899912"/>
          </a:xfrm>
        </p:spPr>
        <p:txBody>
          <a:bodyPr>
            <a:normAutofit/>
          </a:bodyPr>
          <a:lstStyle/>
          <a:p>
            <a:r>
              <a:rPr lang="ru-RU" sz="4000"/>
              <a:t>Петергоф</a:t>
            </a:r>
          </a:p>
        </p:txBody>
      </p:sp>
      <p:sp>
        <p:nvSpPr>
          <p:cNvPr id="3" name="Объект 2">
            <a:extLst>
              <a:ext uri="{FF2B5EF4-FFF2-40B4-BE49-F238E27FC236}">
                <a16:creationId xmlns:a16="http://schemas.microsoft.com/office/drawing/2014/main" xmlns="" id="{350F4456-7D1C-443C-B24A-BE815BD61C22}"/>
              </a:ext>
            </a:extLst>
          </p:cNvPr>
          <p:cNvSpPr>
            <a:spLocks noGrp="1"/>
          </p:cNvSpPr>
          <p:nvPr>
            <p:ph idx="1"/>
          </p:nvPr>
        </p:nvSpPr>
        <p:spPr>
          <a:xfrm>
            <a:off x="838200" y="2434201"/>
            <a:ext cx="3822189" cy="3742762"/>
          </a:xfrm>
        </p:spPr>
        <p:txBody>
          <a:bodyPr>
            <a:normAutofit/>
          </a:bodyPr>
          <a:lstStyle/>
          <a:p>
            <a:pPr marL="0" indent="0">
              <a:buNone/>
            </a:pPr>
            <a:r>
              <a:rPr lang="ru-RU" sz="1900"/>
              <a:t>Дворец императора. Петергорфский дворец был основан в 1710г. как загородная резиденция, а в настоящее время является мировым наследием архитектуры и дворцово-ландшафтного дизайна 18-19 века.Сама архитектура дворца и прилегающего к нему паркового ансамбля является заповедником и поражает своей роскошью и богатством убранства. Поющие фонтаны великолепные сады и парк поражают своей красотой.</a:t>
            </a:r>
          </a:p>
        </p:txBody>
      </p:sp>
    </p:spTree>
    <p:extLst>
      <p:ext uri="{BB962C8B-B14F-4D97-AF65-F5344CB8AC3E}">
        <p14:creationId xmlns:p14="http://schemas.microsoft.com/office/powerpoint/2010/main" val="1266983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xmlns="" id="{262ABC4B-37D8-4218-BDD8-6DF6A00C0C8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172" name="Picture 4" descr="Нижний парк (Петергоф) — Википедия">
            <a:extLst>
              <a:ext uri="{FF2B5EF4-FFF2-40B4-BE49-F238E27FC236}">
                <a16:creationId xmlns:a16="http://schemas.microsoft.com/office/drawing/2014/main" xmlns="" id="{FCFE6F93-15C3-49F8-83B2-313D73FAEB3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226" r="-2" b="4515"/>
          <a:stretch/>
        </p:blipFill>
        <p:spPr bwMode="auto">
          <a:xfrm>
            <a:off x="321730" y="321732"/>
            <a:ext cx="5674897" cy="3017405"/>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Экскурсия в Петергоф на метеоре">
            <a:extLst>
              <a:ext uri="{FF2B5EF4-FFF2-40B4-BE49-F238E27FC236}">
                <a16:creationId xmlns:a16="http://schemas.microsoft.com/office/drawing/2014/main" xmlns="" id="{011F410D-9B39-456D-AFD7-CD19A3C278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747" r="-2" b="2570"/>
          <a:stretch/>
        </p:blipFill>
        <p:spPr bwMode="auto">
          <a:xfrm>
            <a:off x="321730" y="3510853"/>
            <a:ext cx="5674897" cy="2789954"/>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Петергоф: послевоенное возрождение | Точка Арт">
            <a:extLst>
              <a:ext uri="{FF2B5EF4-FFF2-40B4-BE49-F238E27FC236}">
                <a16:creationId xmlns:a16="http://schemas.microsoft.com/office/drawing/2014/main" xmlns="" id="{98675752-82AB-4043-A4F3-404141E5D1A0}"/>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l="14976" r="21671" b="2"/>
          <a:stretch/>
        </p:blipFill>
        <p:spPr bwMode="auto">
          <a:xfrm>
            <a:off x="6195373" y="321733"/>
            <a:ext cx="5674897" cy="5979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3342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xmlns=""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Царское Село. «Здесь каждый шаг в душе рождает воспоминания прежних лет»">
            <a:extLst>
              <a:ext uri="{FF2B5EF4-FFF2-40B4-BE49-F238E27FC236}">
                <a16:creationId xmlns:a16="http://schemas.microsoft.com/office/drawing/2014/main" xmlns="" id="{99EDEE01-090C-4D18-9AF8-EA3DF30C3E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13" r="2123"/>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xmlns=""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Заголовок 1">
            <a:extLst>
              <a:ext uri="{FF2B5EF4-FFF2-40B4-BE49-F238E27FC236}">
                <a16:creationId xmlns:a16="http://schemas.microsoft.com/office/drawing/2014/main" xmlns="" id="{97ABBB6A-F459-4701-B96C-59C4F762FAF4}"/>
              </a:ext>
            </a:extLst>
          </p:cNvPr>
          <p:cNvSpPr>
            <a:spLocks noGrp="1"/>
          </p:cNvSpPr>
          <p:nvPr>
            <p:ph type="title"/>
          </p:nvPr>
        </p:nvSpPr>
        <p:spPr>
          <a:xfrm>
            <a:off x="838200" y="365125"/>
            <a:ext cx="3822189" cy="1899912"/>
          </a:xfrm>
        </p:spPr>
        <p:txBody>
          <a:bodyPr>
            <a:normAutofit/>
          </a:bodyPr>
          <a:lstStyle/>
          <a:p>
            <a:r>
              <a:rPr lang="ru-RU" sz="4000"/>
              <a:t>Екатерининский дворец</a:t>
            </a:r>
          </a:p>
        </p:txBody>
      </p:sp>
      <p:sp>
        <p:nvSpPr>
          <p:cNvPr id="3" name="Объект 2">
            <a:extLst>
              <a:ext uri="{FF2B5EF4-FFF2-40B4-BE49-F238E27FC236}">
                <a16:creationId xmlns:a16="http://schemas.microsoft.com/office/drawing/2014/main" xmlns="" id="{95252957-7F25-40FF-931D-425801B50351}"/>
              </a:ext>
            </a:extLst>
          </p:cNvPr>
          <p:cNvSpPr>
            <a:spLocks noGrp="1"/>
          </p:cNvSpPr>
          <p:nvPr>
            <p:ph idx="1"/>
          </p:nvPr>
        </p:nvSpPr>
        <p:spPr>
          <a:xfrm>
            <a:off x="838200" y="2434201"/>
            <a:ext cx="3822189" cy="3742762"/>
          </a:xfrm>
        </p:spPr>
        <p:txBody>
          <a:bodyPr>
            <a:normAutofit/>
          </a:bodyPr>
          <a:lstStyle/>
          <a:p>
            <a:pPr marL="0" indent="0">
              <a:buNone/>
            </a:pPr>
            <a:r>
              <a:rPr lang="ru-RU" sz="1700"/>
              <a:t>Любимое детище императрицы в Царском селе. Начало строительства датируется 1717 г. 300 лет Екатерининский дворец является главной гордостью г. Пушкин.Одновременно с дворцом началось строительство парка, который по своей красоте и роскоши убранства не уступает самому дворцу. Более 100 кг чистого золота было затрачено на его убранство, а сама форма дворца с высоты птичьего полета напоминает Корону Российской империи.</a:t>
            </a:r>
          </a:p>
        </p:txBody>
      </p:sp>
    </p:spTree>
    <p:extLst>
      <p:ext uri="{BB962C8B-B14F-4D97-AF65-F5344CB8AC3E}">
        <p14:creationId xmlns:p14="http://schemas.microsoft.com/office/powerpoint/2010/main" val="3971563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xmlns="" id="{262ABC4B-37D8-4218-BDD8-6DF6A00C0C8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220" name="Picture 4" descr="Государственный музей-заповедник «Царское Село»">
            <a:extLst>
              <a:ext uri="{FF2B5EF4-FFF2-40B4-BE49-F238E27FC236}">
                <a16:creationId xmlns:a16="http://schemas.microsoft.com/office/drawing/2014/main" xmlns="" id="{19213E5F-3BEA-45D5-B14D-61D05AF0D3F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278" r="-2" b="15063"/>
          <a:stretch/>
        </p:blipFill>
        <p:spPr bwMode="auto">
          <a:xfrm>
            <a:off x="321730" y="321732"/>
            <a:ext cx="5674897" cy="3017405"/>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Государственный музей-заповедник «Царское Село»">
            <a:extLst>
              <a:ext uri="{FF2B5EF4-FFF2-40B4-BE49-F238E27FC236}">
                <a16:creationId xmlns:a16="http://schemas.microsoft.com/office/drawing/2014/main" xmlns="" id="{9E28D09D-17F2-4CFB-BAAF-8F10E49F4BBE}"/>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26071" r="-2" b="-2"/>
          <a:stretch/>
        </p:blipFill>
        <p:spPr bwMode="auto">
          <a:xfrm>
            <a:off x="321730" y="3510853"/>
            <a:ext cx="5674897" cy="2789954"/>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Царское село 2021: едем сами или с экскурсией - TRAVEL4FREE.RU">
            <a:extLst>
              <a:ext uri="{FF2B5EF4-FFF2-40B4-BE49-F238E27FC236}">
                <a16:creationId xmlns:a16="http://schemas.microsoft.com/office/drawing/2014/main" xmlns="" id="{DE300B6B-B750-43B0-80DF-21FEFD0EC98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717" r="38945" b="-2"/>
          <a:stretch/>
        </p:blipFill>
        <p:spPr bwMode="auto">
          <a:xfrm>
            <a:off x="6195373" y="321733"/>
            <a:ext cx="5674897" cy="5979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641076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364</Words>
  <Application>Microsoft Office PowerPoint</Application>
  <PresentationFormat>Произвольный</PresentationFormat>
  <Paragraphs>18</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Достопримечательности Санкт-Петербурга</vt:lpstr>
      <vt:lpstr>Эрмитаж</vt:lpstr>
      <vt:lpstr>Презентация PowerPoint</vt:lpstr>
      <vt:lpstr>Петропавловская крепость</vt:lpstr>
      <vt:lpstr>Презентация PowerPoint</vt:lpstr>
      <vt:lpstr>Петергоф</vt:lpstr>
      <vt:lpstr>Презентация PowerPoint</vt:lpstr>
      <vt:lpstr>Екатерининский дворец</vt:lpstr>
      <vt:lpstr>Презентация PowerPoint</vt:lpstr>
      <vt:lpstr>Храм Спаса на Крови</vt:lpstr>
      <vt:lpstr>Презентация PowerPoint</vt:lpstr>
      <vt:lpstr>Исаакиевский собор </vt:lpstr>
      <vt:lpstr>Презентация PowerPoint</vt:lpstr>
      <vt:lpstr>Казанский собор</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Достопримечательности Санкт-Петербурга</dc:title>
  <dc:creator>Юлия Волкова</dc:creator>
  <cp:lastModifiedBy>Пользователь Windows</cp:lastModifiedBy>
  <cp:revision>6</cp:revision>
  <dcterms:created xsi:type="dcterms:W3CDTF">2021-12-08T11:43:02Z</dcterms:created>
  <dcterms:modified xsi:type="dcterms:W3CDTF">2022-03-03T12:18:19Z</dcterms:modified>
</cp:coreProperties>
</file>