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7" r:id="rId2"/>
    <p:sldId id="278" r:id="rId3"/>
    <p:sldId id="279" r:id="rId4"/>
    <p:sldId id="261" r:id="rId5"/>
    <p:sldId id="262" r:id="rId6"/>
    <p:sldId id="280" r:id="rId7"/>
    <p:sldId id="285" r:id="rId8"/>
    <p:sldId id="281" r:id="rId9"/>
    <p:sldId id="274" r:id="rId10"/>
    <p:sldId id="273" r:id="rId11"/>
    <p:sldId id="271" r:id="rId12"/>
    <p:sldId id="282" r:id="rId13"/>
    <p:sldId id="286" r:id="rId14"/>
    <p:sldId id="287" r:id="rId15"/>
    <p:sldId id="288" r:id="rId16"/>
    <p:sldId id="289" r:id="rId17"/>
    <p:sldId id="290" r:id="rId18"/>
    <p:sldId id="291" r:id="rId19"/>
    <p:sldId id="283" r:id="rId20"/>
    <p:sldId id="275" r:id="rId21"/>
    <p:sldId id="28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99FF66"/>
    <a:srgbClr val="DE0000"/>
    <a:srgbClr val="CCFFFF"/>
    <a:srgbClr val="FF99FF"/>
    <a:srgbClr val="FFCCFF"/>
    <a:srgbClr val="CCFF99"/>
    <a:srgbClr val="FFFF99"/>
    <a:srgbClr val="F3FAB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D1454E-3FE4-4BA2-BAAF-4F7AF0652469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FD210DB0-5842-41AE-BD61-594398F48F4A}">
      <dgm:prSet custT="1"/>
      <dgm:spPr>
        <a:solidFill>
          <a:srgbClr val="99FF66"/>
        </a:solidFill>
        <a:ln>
          <a:solidFill>
            <a:srgbClr val="DE0000"/>
          </a:solidFill>
        </a:ln>
      </dgm:spPr>
      <dgm:t>
        <a:bodyPr/>
        <a:lstStyle/>
        <a:p>
          <a:pPr marR="0" algn="ctr" rtl="0"/>
          <a:r>
            <a:rPr lang="ru-RU" sz="3200" b="1" i="1" u="none" strike="noStrike" baseline="0" dirty="0" smtClean="0">
              <a:solidFill>
                <a:srgbClr val="CC3300"/>
              </a:solidFill>
              <a:latin typeface="+mn-lt"/>
            </a:rPr>
            <a:t>Охрана </a:t>
          </a:r>
        </a:p>
        <a:p>
          <a:pPr marR="0" algn="ctr" rtl="0"/>
          <a:r>
            <a:rPr lang="ru-RU" sz="3200" b="1" i="1" u="none" strike="noStrike" baseline="0" dirty="0" smtClean="0">
              <a:solidFill>
                <a:srgbClr val="CC3300"/>
              </a:solidFill>
              <a:latin typeface="+mn-lt"/>
            </a:rPr>
            <a:t>природы</a:t>
          </a:r>
          <a:endParaRPr lang="ru-RU" sz="3200" dirty="0" smtClean="0">
            <a:latin typeface="+mn-lt"/>
          </a:endParaRPr>
        </a:p>
      </dgm:t>
    </dgm:pt>
    <dgm:pt modelId="{72EC9EF9-68CD-4013-9185-BF8BCF0050C0}" type="parTrans" cxnId="{27262977-600D-4DB8-82ED-0C1615F92D78}">
      <dgm:prSet/>
      <dgm:spPr/>
      <dgm:t>
        <a:bodyPr/>
        <a:lstStyle/>
        <a:p>
          <a:endParaRPr lang="ru-RU"/>
        </a:p>
      </dgm:t>
    </dgm:pt>
    <dgm:pt modelId="{A1A45155-B463-412B-A414-F320E91DC498}" type="sibTrans" cxnId="{27262977-600D-4DB8-82ED-0C1615F92D78}">
      <dgm:prSet/>
      <dgm:spPr/>
      <dgm:t>
        <a:bodyPr/>
        <a:lstStyle/>
        <a:p>
          <a:endParaRPr lang="ru-RU"/>
        </a:p>
      </dgm:t>
    </dgm:pt>
    <dgm:pt modelId="{72880349-B7C4-492E-BBBE-EBA9661D0F69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rgbClr val="CCFFFF"/>
        </a:solidFill>
      </dgm:spPr>
      <dgm:t>
        <a:bodyPr/>
        <a:lstStyle/>
        <a:p>
          <a:pPr marR="0" algn="ctr" rtl="0"/>
          <a:r>
            <a:rPr lang="ru-RU" sz="2000" b="1" i="0" u="none" strike="noStrike" baseline="0" dirty="0" smtClean="0">
              <a:solidFill>
                <a:srgbClr val="1F497D"/>
              </a:solidFill>
              <a:latin typeface="+mn-lt"/>
            </a:rPr>
            <a:t>Частная</a:t>
          </a:r>
        </a:p>
      </dgm:t>
    </dgm:pt>
    <dgm:pt modelId="{989A3B2E-9504-4CA7-B785-B3E161D0EE41}" type="parTrans" cxnId="{4EDCB850-6994-44C7-88A8-6B344F93F85D}">
      <dgm:prSet/>
      <dgm:spPr/>
      <dgm:t>
        <a:bodyPr/>
        <a:lstStyle/>
        <a:p>
          <a:endParaRPr lang="ru-RU"/>
        </a:p>
      </dgm:t>
    </dgm:pt>
    <dgm:pt modelId="{7A457CAD-7E08-41FB-950C-1E7ADBE5BF27}" type="sibTrans" cxnId="{4EDCB850-6994-44C7-88A8-6B344F93F85D}">
      <dgm:prSet/>
      <dgm:spPr/>
      <dgm:t>
        <a:bodyPr/>
        <a:lstStyle/>
        <a:p>
          <a:endParaRPr lang="ru-RU"/>
        </a:p>
      </dgm:t>
    </dgm:pt>
    <dgm:pt modelId="{5EC4D05F-8A2D-4EBA-971A-75D40979080B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rgbClr val="CCFFFF"/>
        </a:solidFill>
      </dgm:spPr>
      <dgm:t>
        <a:bodyPr/>
        <a:lstStyle/>
        <a:p>
          <a:pPr marR="0" algn="ctr" rtl="0"/>
          <a:r>
            <a:rPr lang="ru-RU" sz="1800" b="1" i="0" u="none" strike="noStrike" baseline="0" dirty="0" smtClean="0">
              <a:solidFill>
                <a:srgbClr val="1F497D"/>
              </a:solidFill>
              <a:latin typeface="+mn-lt"/>
            </a:rPr>
            <a:t>Международная</a:t>
          </a:r>
        </a:p>
      </dgm:t>
    </dgm:pt>
    <dgm:pt modelId="{EE8D6403-441E-4D75-BB1A-060340D05B5E}" type="parTrans" cxnId="{AD629352-A247-41AE-848E-29ED4E8B3315}">
      <dgm:prSet/>
      <dgm:spPr/>
      <dgm:t>
        <a:bodyPr/>
        <a:lstStyle/>
        <a:p>
          <a:endParaRPr lang="ru-RU"/>
        </a:p>
      </dgm:t>
    </dgm:pt>
    <dgm:pt modelId="{21FC8B3D-1FA0-4938-A318-74CE17684AC0}" type="sibTrans" cxnId="{AD629352-A247-41AE-848E-29ED4E8B3315}">
      <dgm:prSet/>
      <dgm:spPr/>
      <dgm:t>
        <a:bodyPr/>
        <a:lstStyle/>
        <a:p>
          <a:endParaRPr lang="ru-RU"/>
        </a:p>
      </dgm:t>
    </dgm:pt>
    <dgm:pt modelId="{6D5AABE7-0BD4-4A16-BA84-5C543D1B912A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rgbClr val="CCFFFF"/>
        </a:solidFill>
      </dgm:spPr>
      <dgm:t>
        <a:bodyPr/>
        <a:lstStyle/>
        <a:p>
          <a:pPr marR="0" algn="ctr" rtl="0"/>
          <a:r>
            <a:rPr lang="ru-RU" sz="1800" b="1" i="0" u="none" strike="noStrike" baseline="0" dirty="0" smtClean="0">
              <a:solidFill>
                <a:srgbClr val="1F497D"/>
              </a:solidFill>
              <a:latin typeface="+mn-lt"/>
            </a:rPr>
            <a:t>Государственная</a:t>
          </a:r>
          <a:endParaRPr lang="ru-RU" sz="1800" dirty="0" smtClean="0">
            <a:latin typeface="+mn-lt"/>
          </a:endParaRPr>
        </a:p>
      </dgm:t>
    </dgm:pt>
    <dgm:pt modelId="{BA87835C-7405-4626-86C3-E0024DC8BE9A}" type="parTrans" cxnId="{21604CA9-C368-4569-9586-D1C6752ADD9E}">
      <dgm:prSet/>
      <dgm:spPr/>
      <dgm:t>
        <a:bodyPr/>
        <a:lstStyle/>
        <a:p>
          <a:endParaRPr lang="ru-RU"/>
        </a:p>
      </dgm:t>
    </dgm:pt>
    <dgm:pt modelId="{1E9B6A23-0C3E-4344-A039-BDF0930603E7}" type="sibTrans" cxnId="{21604CA9-C368-4569-9586-D1C6752ADD9E}">
      <dgm:prSet/>
      <dgm:spPr/>
      <dgm:t>
        <a:bodyPr/>
        <a:lstStyle/>
        <a:p>
          <a:endParaRPr lang="ru-RU"/>
        </a:p>
      </dgm:t>
    </dgm:pt>
    <dgm:pt modelId="{3A43767D-2471-4BA9-A972-7C61C1EA7691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rgbClr val="CCFFFF"/>
        </a:solidFill>
      </dgm:spPr>
      <dgm:t>
        <a:bodyPr/>
        <a:lstStyle/>
        <a:p>
          <a:pPr marR="0" algn="ctr" rtl="0"/>
          <a:r>
            <a:rPr lang="ru-RU" sz="2000" b="1" i="0" u="none" strike="noStrike" baseline="0" dirty="0" smtClean="0">
              <a:solidFill>
                <a:srgbClr val="1F497D"/>
              </a:solidFill>
              <a:latin typeface="+mj-lt"/>
            </a:rPr>
            <a:t>Народная</a:t>
          </a:r>
        </a:p>
      </dgm:t>
    </dgm:pt>
    <dgm:pt modelId="{8028205D-74FF-45D3-A4B5-6A6108CAFE4D}" type="parTrans" cxnId="{F271A7DC-BCA2-4D33-9AC0-3B412462C3B2}">
      <dgm:prSet/>
      <dgm:spPr/>
      <dgm:t>
        <a:bodyPr/>
        <a:lstStyle/>
        <a:p>
          <a:endParaRPr lang="ru-RU"/>
        </a:p>
      </dgm:t>
    </dgm:pt>
    <dgm:pt modelId="{1601AC51-BC8E-4505-B8D0-809F5266D749}" type="sibTrans" cxnId="{F271A7DC-BCA2-4D33-9AC0-3B412462C3B2}">
      <dgm:prSet/>
      <dgm:spPr/>
      <dgm:t>
        <a:bodyPr/>
        <a:lstStyle/>
        <a:p>
          <a:endParaRPr lang="ru-RU"/>
        </a:p>
      </dgm:t>
    </dgm:pt>
    <dgm:pt modelId="{5DC9A544-7070-4D35-9D22-85CC1697CFF7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rgbClr val="CCFFFF"/>
        </a:solidFill>
      </dgm:spPr>
      <dgm:t>
        <a:bodyPr/>
        <a:lstStyle/>
        <a:p>
          <a:pPr marR="0" algn="ctr" rtl="0"/>
          <a:r>
            <a:rPr lang="ru-RU" sz="2000" b="1" i="0" u="none" strike="noStrike" baseline="0" dirty="0" smtClean="0">
              <a:solidFill>
                <a:srgbClr val="1F497D"/>
              </a:solidFill>
              <a:latin typeface="+mn-lt"/>
            </a:rPr>
            <a:t>Общественная</a:t>
          </a:r>
          <a:endParaRPr lang="ru-RU" sz="2000" dirty="0" smtClean="0">
            <a:latin typeface="+mn-lt"/>
          </a:endParaRPr>
        </a:p>
      </dgm:t>
    </dgm:pt>
    <dgm:pt modelId="{DB0B7E42-B414-4F14-A168-245A3C9765F0}" type="parTrans" cxnId="{7CEDD8B6-ECEE-4B6A-8021-AA42529A6B21}">
      <dgm:prSet/>
      <dgm:spPr/>
      <dgm:t>
        <a:bodyPr/>
        <a:lstStyle/>
        <a:p>
          <a:endParaRPr lang="ru-RU"/>
        </a:p>
      </dgm:t>
    </dgm:pt>
    <dgm:pt modelId="{B550E458-1DDE-4E7D-AFDB-9A66E1857EA4}" type="sibTrans" cxnId="{7CEDD8B6-ECEE-4B6A-8021-AA42529A6B21}">
      <dgm:prSet/>
      <dgm:spPr/>
      <dgm:t>
        <a:bodyPr/>
        <a:lstStyle/>
        <a:p>
          <a:endParaRPr lang="ru-RU"/>
        </a:p>
      </dgm:t>
    </dgm:pt>
    <dgm:pt modelId="{F3DC1952-9589-4FCF-83F1-6ED4B2442FCC}" type="pres">
      <dgm:prSet presAssocID="{19D1454E-3FE4-4BA2-BAAF-4F7AF0652469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5C7AF39-6CE5-4FF8-B4F1-C72CD4007B42}" type="pres">
      <dgm:prSet presAssocID="{FD210DB0-5842-41AE-BD61-594398F48F4A}" presName="centerShape" presStyleLbl="node0" presStyleIdx="0" presStyleCnt="1" custScaleX="145093" custScaleY="134281"/>
      <dgm:spPr/>
      <dgm:t>
        <a:bodyPr/>
        <a:lstStyle/>
        <a:p>
          <a:endParaRPr lang="ru-RU"/>
        </a:p>
      </dgm:t>
    </dgm:pt>
    <dgm:pt modelId="{1C407EC6-EA72-47C7-8B4C-93D96F29302F}" type="pres">
      <dgm:prSet presAssocID="{989A3B2E-9504-4CA7-B785-B3E161D0EE41}" presName="Name9" presStyleLbl="parChTrans1D2" presStyleIdx="0" presStyleCnt="5"/>
      <dgm:spPr/>
      <dgm:t>
        <a:bodyPr/>
        <a:lstStyle/>
        <a:p>
          <a:endParaRPr lang="ru-RU"/>
        </a:p>
      </dgm:t>
    </dgm:pt>
    <dgm:pt modelId="{CB531569-7786-4668-8D89-74ABEFD0E065}" type="pres">
      <dgm:prSet presAssocID="{989A3B2E-9504-4CA7-B785-B3E161D0EE41}" presName="connTx" presStyleLbl="parChTrans1D2" presStyleIdx="0" presStyleCnt="5"/>
      <dgm:spPr/>
      <dgm:t>
        <a:bodyPr/>
        <a:lstStyle/>
        <a:p>
          <a:endParaRPr lang="ru-RU"/>
        </a:p>
      </dgm:t>
    </dgm:pt>
    <dgm:pt modelId="{C390E507-E30B-4D2D-AF2D-7D0C62A6F2CB}" type="pres">
      <dgm:prSet presAssocID="{72880349-B7C4-492E-BBBE-EBA9661D0F69}" presName="node" presStyleLbl="node1" presStyleIdx="0" presStyleCnt="5" custScaleX="155164" custRadScaleRad="114149" custRadScaleInc="11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E173B6-EF42-49E1-866E-EDF69CE5DDD5}" type="pres">
      <dgm:prSet presAssocID="{EE8D6403-441E-4D75-BB1A-060340D05B5E}" presName="Name9" presStyleLbl="parChTrans1D2" presStyleIdx="1" presStyleCnt="5"/>
      <dgm:spPr/>
      <dgm:t>
        <a:bodyPr/>
        <a:lstStyle/>
        <a:p>
          <a:endParaRPr lang="ru-RU"/>
        </a:p>
      </dgm:t>
    </dgm:pt>
    <dgm:pt modelId="{93010C90-BAC0-4EB9-8072-3CE16EEF977C}" type="pres">
      <dgm:prSet presAssocID="{EE8D6403-441E-4D75-BB1A-060340D05B5E}" presName="connTx" presStyleLbl="parChTrans1D2" presStyleIdx="1" presStyleCnt="5"/>
      <dgm:spPr/>
      <dgm:t>
        <a:bodyPr/>
        <a:lstStyle/>
        <a:p>
          <a:endParaRPr lang="ru-RU"/>
        </a:p>
      </dgm:t>
    </dgm:pt>
    <dgm:pt modelId="{C56BDBBA-C6AD-4B60-8110-FF06E76D5B38}" type="pres">
      <dgm:prSet presAssocID="{5EC4D05F-8A2D-4EBA-971A-75D40979080B}" presName="node" presStyleLbl="node1" presStyleIdx="1" presStyleCnt="5" custScaleX="151830" custRadScaleRad="128570" custRadScaleInc="11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D57949-AD3B-487F-B2A9-2E5FBE61B7D6}" type="pres">
      <dgm:prSet presAssocID="{BA87835C-7405-4626-86C3-E0024DC8BE9A}" presName="Name9" presStyleLbl="parChTrans1D2" presStyleIdx="2" presStyleCnt="5"/>
      <dgm:spPr/>
      <dgm:t>
        <a:bodyPr/>
        <a:lstStyle/>
        <a:p>
          <a:endParaRPr lang="ru-RU"/>
        </a:p>
      </dgm:t>
    </dgm:pt>
    <dgm:pt modelId="{C7C2E8C3-8CC8-4DCF-8579-A391F0B0E9BD}" type="pres">
      <dgm:prSet presAssocID="{BA87835C-7405-4626-86C3-E0024DC8BE9A}" presName="connTx" presStyleLbl="parChTrans1D2" presStyleIdx="2" presStyleCnt="5"/>
      <dgm:spPr/>
      <dgm:t>
        <a:bodyPr/>
        <a:lstStyle/>
        <a:p>
          <a:endParaRPr lang="ru-RU"/>
        </a:p>
      </dgm:t>
    </dgm:pt>
    <dgm:pt modelId="{D7A6EA0A-D23E-4DD2-A8C5-EF5FC0FE210D}" type="pres">
      <dgm:prSet presAssocID="{6D5AABE7-0BD4-4A16-BA84-5C543D1B912A}" presName="node" presStyleLbl="node1" presStyleIdx="2" presStyleCnt="5" custScaleX="165308" custRadScaleRad="128896" custRadScaleInc="-42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866A88-A460-478F-8E78-89D175EDCEEE}" type="pres">
      <dgm:prSet presAssocID="{8028205D-74FF-45D3-A4B5-6A6108CAFE4D}" presName="Name9" presStyleLbl="parChTrans1D2" presStyleIdx="3" presStyleCnt="5"/>
      <dgm:spPr/>
      <dgm:t>
        <a:bodyPr/>
        <a:lstStyle/>
        <a:p>
          <a:endParaRPr lang="ru-RU"/>
        </a:p>
      </dgm:t>
    </dgm:pt>
    <dgm:pt modelId="{1A7A3AE0-1031-40F5-8200-E14ACE80EA02}" type="pres">
      <dgm:prSet presAssocID="{8028205D-74FF-45D3-A4B5-6A6108CAFE4D}" presName="connTx" presStyleLbl="parChTrans1D2" presStyleIdx="3" presStyleCnt="5"/>
      <dgm:spPr/>
      <dgm:t>
        <a:bodyPr/>
        <a:lstStyle/>
        <a:p>
          <a:endParaRPr lang="ru-RU"/>
        </a:p>
      </dgm:t>
    </dgm:pt>
    <dgm:pt modelId="{F5C137E4-B0BB-4E55-909B-B655754725B8}" type="pres">
      <dgm:prSet presAssocID="{3A43767D-2471-4BA9-A972-7C61C1EA7691}" presName="node" presStyleLbl="node1" presStyleIdx="3" presStyleCnt="5" custScaleX="168787" custRadScaleRad="126314" custRadScaleInc="39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AA486E-1F81-4E96-85F7-5602001EED90}" type="pres">
      <dgm:prSet presAssocID="{DB0B7E42-B414-4F14-A168-245A3C9765F0}" presName="Name9" presStyleLbl="parChTrans1D2" presStyleIdx="4" presStyleCnt="5"/>
      <dgm:spPr/>
      <dgm:t>
        <a:bodyPr/>
        <a:lstStyle/>
        <a:p>
          <a:endParaRPr lang="ru-RU"/>
        </a:p>
      </dgm:t>
    </dgm:pt>
    <dgm:pt modelId="{E25DE507-C162-47BD-8B0B-5BF17B8CB99A}" type="pres">
      <dgm:prSet presAssocID="{DB0B7E42-B414-4F14-A168-245A3C9765F0}" presName="connTx" presStyleLbl="parChTrans1D2" presStyleIdx="4" presStyleCnt="5"/>
      <dgm:spPr/>
      <dgm:t>
        <a:bodyPr/>
        <a:lstStyle/>
        <a:p>
          <a:endParaRPr lang="ru-RU"/>
        </a:p>
      </dgm:t>
    </dgm:pt>
    <dgm:pt modelId="{29CFE07D-E7A8-416B-9B59-954CA2105DF4}" type="pres">
      <dgm:prSet presAssocID="{5DC9A544-7070-4D35-9D22-85CC1697CFF7}" presName="node" presStyleLbl="node1" presStyleIdx="4" presStyleCnt="5" custScaleX="168135" custRadScaleRad="129707" custRadScaleInc="-12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4D8736-8ECB-4FF7-9796-DBCBEA10B681}" type="presOf" srcId="{EE8D6403-441E-4D75-BB1A-060340D05B5E}" destId="{93010C90-BAC0-4EB9-8072-3CE16EEF977C}" srcOrd="1" destOrd="0" presId="urn:microsoft.com/office/officeart/2005/8/layout/radial1"/>
    <dgm:cxn modelId="{AD629352-A247-41AE-848E-29ED4E8B3315}" srcId="{FD210DB0-5842-41AE-BD61-594398F48F4A}" destId="{5EC4D05F-8A2D-4EBA-971A-75D40979080B}" srcOrd="1" destOrd="0" parTransId="{EE8D6403-441E-4D75-BB1A-060340D05B5E}" sibTransId="{21FC8B3D-1FA0-4938-A318-74CE17684AC0}"/>
    <dgm:cxn modelId="{5F6176B3-98D6-41AF-99E9-93601E74E502}" type="presOf" srcId="{3A43767D-2471-4BA9-A972-7C61C1EA7691}" destId="{F5C137E4-B0BB-4E55-909B-B655754725B8}" srcOrd="0" destOrd="0" presId="urn:microsoft.com/office/officeart/2005/8/layout/radial1"/>
    <dgm:cxn modelId="{27262977-600D-4DB8-82ED-0C1615F92D78}" srcId="{19D1454E-3FE4-4BA2-BAAF-4F7AF0652469}" destId="{FD210DB0-5842-41AE-BD61-594398F48F4A}" srcOrd="0" destOrd="0" parTransId="{72EC9EF9-68CD-4013-9185-BF8BCF0050C0}" sibTransId="{A1A45155-B463-412B-A414-F320E91DC498}"/>
    <dgm:cxn modelId="{1D4ECBA0-223C-4F70-B3B1-AF98C239865B}" type="presOf" srcId="{8028205D-74FF-45D3-A4B5-6A6108CAFE4D}" destId="{79866A88-A460-478F-8E78-89D175EDCEEE}" srcOrd="0" destOrd="0" presId="urn:microsoft.com/office/officeart/2005/8/layout/radial1"/>
    <dgm:cxn modelId="{7B4B0996-625E-4B92-A339-E1AC1A9E9165}" type="presOf" srcId="{5EC4D05F-8A2D-4EBA-971A-75D40979080B}" destId="{C56BDBBA-C6AD-4B60-8110-FF06E76D5B38}" srcOrd="0" destOrd="0" presId="urn:microsoft.com/office/officeart/2005/8/layout/radial1"/>
    <dgm:cxn modelId="{7CEDD8B6-ECEE-4B6A-8021-AA42529A6B21}" srcId="{FD210DB0-5842-41AE-BD61-594398F48F4A}" destId="{5DC9A544-7070-4D35-9D22-85CC1697CFF7}" srcOrd="4" destOrd="0" parTransId="{DB0B7E42-B414-4F14-A168-245A3C9765F0}" sibTransId="{B550E458-1DDE-4E7D-AFDB-9A66E1857EA4}"/>
    <dgm:cxn modelId="{21604CA9-C368-4569-9586-D1C6752ADD9E}" srcId="{FD210DB0-5842-41AE-BD61-594398F48F4A}" destId="{6D5AABE7-0BD4-4A16-BA84-5C543D1B912A}" srcOrd="2" destOrd="0" parTransId="{BA87835C-7405-4626-86C3-E0024DC8BE9A}" sibTransId="{1E9B6A23-0C3E-4344-A039-BDF0930603E7}"/>
    <dgm:cxn modelId="{121D91F0-34B6-47EB-BBBE-AADEE80BEF2B}" type="presOf" srcId="{72880349-B7C4-492E-BBBE-EBA9661D0F69}" destId="{C390E507-E30B-4D2D-AF2D-7D0C62A6F2CB}" srcOrd="0" destOrd="0" presId="urn:microsoft.com/office/officeart/2005/8/layout/radial1"/>
    <dgm:cxn modelId="{05814188-D329-43C9-B9C2-B5B4C115B122}" type="presOf" srcId="{19D1454E-3FE4-4BA2-BAAF-4F7AF0652469}" destId="{F3DC1952-9589-4FCF-83F1-6ED4B2442FCC}" srcOrd="0" destOrd="0" presId="urn:microsoft.com/office/officeart/2005/8/layout/radial1"/>
    <dgm:cxn modelId="{7D416200-7111-403E-8113-0918AEECBD48}" type="presOf" srcId="{FD210DB0-5842-41AE-BD61-594398F48F4A}" destId="{E5C7AF39-6CE5-4FF8-B4F1-C72CD4007B42}" srcOrd="0" destOrd="0" presId="urn:microsoft.com/office/officeart/2005/8/layout/radial1"/>
    <dgm:cxn modelId="{4EDCB850-6994-44C7-88A8-6B344F93F85D}" srcId="{FD210DB0-5842-41AE-BD61-594398F48F4A}" destId="{72880349-B7C4-492E-BBBE-EBA9661D0F69}" srcOrd="0" destOrd="0" parTransId="{989A3B2E-9504-4CA7-B785-B3E161D0EE41}" sibTransId="{7A457CAD-7E08-41FB-950C-1E7ADBE5BF27}"/>
    <dgm:cxn modelId="{28569A7C-CB3F-433E-8819-3CCB15B99D1F}" type="presOf" srcId="{989A3B2E-9504-4CA7-B785-B3E161D0EE41}" destId="{CB531569-7786-4668-8D89-74ABEFD0E065}" srcOrd="1" destOrd="0" presId="urn:microsoft.com/office/officeart/2005/8/layout/radial1"/>
    <dgm:cxn modelId="{577DCD6B-0F4A-462B-8576-A0305448A949}" type="presOf" srcId="{DB0B7E42-B414-4F14-A168-245A3C9765F0}" destId="{E25DE507-C162-47BD-8B0B-5BF17B8CB99A}" srcOrd="1" destOrd="0" presId="urn:microsoft.com/office/officeart/2005/8/layout/radial1"/>
    <dgm:cxn modelId="{23583F77-CD2F-4472-A0E6-1E8C02AA1C2A}" type="presOf" srcId="{989A3B2E-9504-4CA7-B785-B3E161D0EE41}" destId="{1C407EC6-EA72-47C7-8B4C-93D96F29302F}" srcOrd="0" destOrd="0" presId="urn:microsoft.com/office/officeart/2005/8/layout/radial1"/>
    <dgm:cxn modelId="{B79F14A1-76B8-4BAE-B4D9-82902791D9F0}" type="presOf" srcId="{5DC9A544-7070-4D35-9D22-85CC1697CFF7}" destId="{29CFE07D-E7A8-416B-9B59-954CA2105DF4}" srcOrd="0" destOrd="0" presId="urn:microsoft.com/office/officeart/2005/8/layout/radial1"/>
    <dgm:cxn modelId="{A1CAD901-B654-4700-9CB2-7CD32F848FAC}" type="presOf" srcId="{BA87835C-7405-4626-86C3-E0024DC8BE9A}" destId="{0ED57949-AD3B-487F-B2A9-2E5FBE61B7D6}" srcOrd="0" destOrd="0" presId="urn:microsoft.com/office/officeart/2005/8/layout/radial1"/>
    <dgm:cxn modelId="{F271A7DC-BCA2-4D33-9AC0-3B412462C3B2}" srcId="{FD210DB0-5842-41AE-BD61-594398F48F4A}" destId="{3A43767D-2471-4BA9-A972-7C61C1EA7691}" srcOrd="3" destOrd="0" parTransId="{8028205D-74FF-45D3-A4B5-6A6108CAFE4D}" sibTransId="{1601AC51-BC8E-4505-B8D0-809F5266D749}"/>
    <dgm:cxn modelId="{384A3524-37DC-4278-BF32-9E367FDE9384}" type="presOf" srcId="{EE8D6403-441E-4D75-BB1A-060340D05B5E}" destId="{ADE173B6-EF42-49E1-866E-EDF69CE5DDD5}" srcOrd="0" destOrd="0" presId="urn:microsoft.com/office/officeart/2005/8/layout/radial1"/>
    <dgm:cxn modelId="{A9275979-4F7B-4646-AF38-84EFCFD7B073}" type="presOf" srcId="{BA87835C-7405-4626-86C3-E0024DC8BE9A}" destId="{C7C2E8C3-8CC8-4DCF-8579-A391F0B0E9BD}" srcOrd="1" destOrd="0" presId="urn:microsoft.com/office/officeart/2005/8/layout/radial1"/>
    <dgm:cxn modelId="{5F74EC76-ACCF-461B-A7EB-7B3E73EA6E34}" type="presOf" srcId="{6D5AABE7-0BD4-4A16-BA84-5C543D1B912A}" destId="{D7A6EA0A-D23E-4DD2-A8C5-EF5FC0FE210D}" srcOrd="0" destOrd="0" presId="urn:microsoft.com/office/officeart/2005/8/layout/radial1"/>
    <dgm:cxn modelId="{DB1B0FA4-88F4-436C-9D46-7D7C2047D4E9}" type="presOf" srcId="{8028205D-74FF-45D3-A4B5-6A6108CAFE4D}" destId="{1A7A3AE0-1031-40F5-8200-E14ACE80EA02}" srcOrd="1" destOrd="0" presId="urn:microsoft.com/office/officeart/2005/8/layout/radial1"/>
    <dgm:cxn modelId="{12ECEA34-F832-44F5-9B8E-3B9F96957540}" type="presOf" srcId="{DB0B7E42-B414-4F14-A168-245A3C9765F0}" destId="{41AA486E-1F81-4E96-85F7-5602001EED90}" srcOrd="0" destOrd="0" presId="urn:microsoft.com/office/officeart/2005/8/layout/radial1"/>
    <dgm:cxn modelId="{B586B1D8-ECC6-44E7-914F-F3730C480D7C}" type="presParOf" srcId="{F3DC1952-9589-4FCF-83F1-6ED4B2442FCC}" destId="{E5C7AF39-6CE5-4FF8-B4F1-C72CD4007B42}" srcOrd="0" destOrd="0" presId="urn:microsoft.com/office/officeart/2005/8/layout/radial1"/>
    <dgm:cxn modelId="{34DEAED6-64DE-4288-AB29-129471AD5D34}" type="presParOf" srcId="{F3DC1952-9589-4FCF-83F1-6ED4B2442FCC}" destId="{1C407EC6-EA72-47C7-8B4C-93D96F29302F}" srcOrd="1" destOrd="0" presId="urn:microsoft.com/office/officeart/2005/8/layout/radial1"/>
    <dgm:cxn modelId="{2FC64D58-3A59-465F-A673-C38DB3289F97}" type="presParOf" srcId="{1C407EC6-EA72-47C7-8B4C-93D96F29302F}" destId="{CB531569-7786-4668-8D89-74ABEFD0E065}" srcOrd="0" destOrd="0" presId="urn:microsoft.com/office/officeart/2005/8/layout/radial1"/>
    <dgm:cxn modelId="{27A892DB-7FE6-4F6A-8DD6-55341D71DE49}" type="presParOf" srcId="{F3DC1952-9589-4FCF-83F1-6ED4B2442FCC}" destId="{C390E507-E30B-4D2D-AF2D-7D0C62A6F2CB}" srcOrd="2" destOrd="0" presId="urn:microsoft.com/office/officeart/2005/8/layout/radial1"/>
    <dgm:cxn modelId="{6C99A7F4-FBFF-4478-B078-6A290D08769E}" type="presParOf" srcId="{F3DC1952-9589-4FCF-83F1-6ED4B2442FCC}" destId="{ADE173B6-EF42-49E1-866E-EDF69CE5DDD5}" srcOrd="3" destOrd="0" presId="urn:microsoft.com/office/officeart/2005/8/layout/radial1"/>
    <dgm:cxn modelId="{537790FC-0249-4220-9AC9-93FD8609BAAA}" type="presParOf" srcId="{ADE173B6-EF42-49E1-866E-EDF69CE5DDD5}" destId="{93010C90-BAC0-4EB9-8072-3CE16EEF977C}" srcOrd="0" destOrd="0" presId="urn:microsoft.com/office/officeart/2005/8/layout/radial1"/>
    <dgm:cxn modelId="{6054497A-829E-4100-A685-225537571E85}" type="presParOf" srcId="{F3DC1952-9589-4FCF-83F1-6ED4B2442FCC}" destId="{C56BDBBA-C6AD-4B60-8110-FF06E76D5B38}" srcOrd="4" destOrd="0" presId="urn:microsoft.com/office/officeart/2005/8/layout/radial1"/>
    <dgm:cxn modelId="{18B56140-7D36-4938-A165-938E18D57B04}" type="presParOf" srcId="{F3DC1952-9589-4FCF-83F1-6ED4B2442FCC}" destId="{0ED57949-AD3B-487F-B2A9-2E5FBE61B7D6}" srcOrd="5" destOrd="0" presId="urn:microsoft.com/office/officeart/2005/8/layout/radial1"/>
    <dgm:cxn modelId="{10E23B7A-8865-4B31-999C-CCD204E45431}" type="presParOf" srcId="{0ED57949-AD3B-487F-B2A9-2E5FBE61B7D6}" destId="{C7C2E8C3-8CC8-4DCF-8579-A391F0B0E9BD}" srcOrd="0" destOrd="0" presId="urn:microsoft.com/office/officeart/2005/8/layout/radial1"/>
    <dgm:cxn modelId="{FE550EFB-D79B-4E4C-A71B-2886C3598B01}" type="presParOf" srcId="{F3DC1952-9589-4FCF-83F1-6ED4B2442FCC}" destId="{D7A6EA0A-D23E-4DD2-A8C5-EF5FC0FE210D}" srcOrd="6" destOrd="0" presId="urn:microsoft.com/office/officeart/2005/8/layout/radial1"/>
    <dgm:cxn modelId="{32072DA0-598C-42B6-A1B5-801F5A24D39D}" type="presParOf" srcId="{F3DC1952-9589-4FCF-83F1-6ED4B2442FCC}" destId="{79866A88-A460-478F-8E78-89D175EDCEEE}" srcOrd="7" destOrd="0" presId="urn:microsoft.com/office/officeart/2005/8/layout/radial1"/>
    <dgm:cxn modelId="{B323110E-4850-427F-8430-87239E6C1DD7}" type="presParOf" srcId="{79866A88-A460-478F-8E78-89D175EDCEEE}" destId="{1A7A3AE0-1031-40F5-8200-E14ACE80EA02}" srcOrd="0" destOrd="0" presId="urn:microsoft.com/office/officeart/2005/8/layout/radial1"/>
    <dgm:cxn modelId="{23CAF488-B774-4167-B284-20541613B0D9}" type="presParOf" srcId="{F3DC1952-9589-4FCF-83F1-6ED4B2442FCC}" destId="{F5C137E4-B0BB-4E55-909B-B655754725B8}" srcOrd="8" destOrd="0" presId="urn:microsoft.com/office/officeart/2005/8/layout/radial1"/>
    <dgm:cxn modelId="{820CEAA9-1764-4D21-A264-4BD0F3963170}" type="presParOf" srcId="{F3DC1952-9589-4FCF-83F1-6ED4B2442FCC}" destId="{41AA486E-1F81-4E96-85F7-5602001EED90}" srcOrd="9" destOrd="0" presId="urn:microsoft.com/office/officeart/2005/8/layout/radial1"/>
    <dgm:cxn modelId="{48D9C5C9-6EA6-406C-AE7C-C17A30987FCF}" type="presParOf" srcId="{41AA486E-1F81-4E96-85F7-5602001EED90}" destId="{E25DE507-C162-47BD-8B0B-5BF17B8CB99A}" srcOrd="0" destOrd="0" presId="urn:microsoft.com/office/officeart/2005/8/layout/radial1"/>
    <dgm:cxn modelId="{D0005254-484C-49A3-B548-F166B7506C60}" type="presParOf" srcId="{F3DC1952-9589-4FCF-83F1-6ED4B2442FCC}" destId="{29CFE07D-E7A8-416B-9B59-954CA2105DF4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C7AF39-6CE5-4FF8-B4F1-C72CD4007B42}">
      <dsp:nvSpPr>
        <dsp:cNvPr id="0" name=""/>
        <dsp:cNvSpPr/>
      </dsp:nvSpPr>
      <dsp:spPr>
        <a:xfrm>
          <a:off x="3231361" y="1800203"/>
          <a:ext cx="2307915" cy="2135934"/>
        </a:xfrm>
        <a:prstGeom prst="ellipse">
          <a:avLst/>
        </a:prstGeom>
        <a:solidFill>
          <a:srgbClr val="99FF66"/>
        </a:solidFill>
        <a:ln w="25400" cap="flat" cmpd="sng" algn="ctr">
          <a:solidFill>
            <a:srgbClr val="DE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R="0"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u="none" strike="noStrike" kern="1200" baseline="0" dirty="0" smtClean="0">
              <a:solidFill>
                <a:srgbClr val="CC3300"/>
              </a:solidFill>
              <a:latin typeface="+mn-lt"/>
            </a:rPr>
            <a:t>Охрана </a:t>
          </a:r>
        </a:p>
        <a:p>
          <a:pPr marR="0"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u="none" strike="noStrike" kern="1200" baseline="0" dirty="0" smtClean="0">
              <a:solidFill>
                <a:srgbClr val="CC3300"/>
              </a:solidFill>
              <a:latin typeface="+mn-lt"/>
            </a:rPr>
            <a:t>природы</a:t>
          </a:r>
          <a:endParaRPr lang="ru-RU" sz="3200" kern="1200" dirty="0" smtClean="0">
            <a:latin typeface="+mn-lt"/>
          </a:endParaRPr>
        </a:p>
      </dsp:txBody>
      <dsp:txXfrm>
        <a:off x="3569347" y="2113003"/>
        <a:ext cx="1631943" cy="1510334"/>
      </dsp:txXfrm>
    </dsp:sp>
    <dsp:sp modelId="{1C407EC6-EA72-47C7-8B4C-93D96F29302F}">
      <dsp:nvSpPr>
        <dsp:cNvPr id="0" name=""/>
        <dsp:cNvSpPr/>
      </dsp:nvSpPr>
      <dsp:spPr>
        <a:xfrm rot="16228341">
          <a:off x="4290183" y="1678867"/>
          <a:ext cx="209607" cy="33134"/>
        </a:xfrm>
        <a:custGeom>
          <a:avLst/>
          <a:gdLst/>
          <a:ahLst/>
          <a:cxnLst/>
          <a:rect l="0" t="0" r="0" b="0"/>
          <a:pathLst>
            <a:path>
              <a:moveTo>
                <a:pt x="0" y="16567"/>
              </a:moveTo>
              <a:lnTo>
                <a:pt x="209607" y="16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89746" y="1690194"/>
        <a:ext cx="10480" cy="10480"/>
      </dsp:txXfrm>
    </dsp:sp>
    <dsp:sp modelId="{C390E507-E30B-4D2D-AF2D-7D0C62A6F2CB}">
      <dsp:nvSpPr>
        <dsp:cNvPr id="0" name=""/>
        <dsp:cNvSpPr/>
      </dsp:nvSpPr>
      <dsp:spPr>
        <a:xfrm>
          <a:off x="3168353" y="0"/>
          <a:ext cx="2468109" cy="1590645"/>
        </a:xfrm>
        <a:prstGeom prst="ellipse">
          <a:avLst/>
        </a:prstGeom>
        <a:solidFill>
          <a:srgbClr val="CCFFFF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R="0"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u="none" strike="noStrike" kern="1200" baseline="0" dirty="0" smtClean="0">
              <a:solidFill>
                <a:srgbClr val="1F497D"/>
              </a:solidFill>
              <a:latin typeface="+mn-lt"/>
            </a:rPr>
            <a:t>Частная</a:t>
          </a:r>
        </a:p>
      </dsp:txBody>
      <dsp:txXfrm>
        <a:off x="3529799" y="232945"/>
        <a:ext cx="1745217" cy="1124755"/>
      </dsp:txXfrm>
    </dsp:sp>
    <dsp:sp modelId="{ADE173B6-EF42-49E1-866E-EDF69CE5DDD5}">
      <dsp:nvSpPr>
        <dsp:cNvPr id="0" name=""/>
        <dsp:cNvSpPr/>
      </dsp:nvSpPr>
      <dsp:spPr>
        <a:xfrm rot="20774167">
          <a:off x="5495903" y="2537252"/>
          <a:ext cx="345430" cy="33134"/>
        </a:xfrm>
        <a:custGeom>
          <a:avLst/>
          <a:gdLst/>
          <a:ahLst/>
          <a:cxnLst/>
          <a:rect l="0" t="0" r="0" b="0"/>
          <a:pathLst>
            <a:path>
              <a:moveTo>
                <a:pt x="0" y="16567"/>
              </a:moveTo>
              <a:lnTo>
                <a:pt x="345430" y="16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659982" y="2545184"/>
        <a:ext cx="17271" cy="17271"/>
      </dsp:txXfrm>
    </dsp:sp>
    <dsp:sp modelId="{C56BDBBA-C6AD-4B60-8110-FF06E76D5B38}">
      <dsp:nvSpPr>
        <dsp:cNvPr id="0" name=""/>
        <dsp:cNvSpPr/>
      </dsp:nvSpPr>
      <dsp:spPr>
        <a:xfrm>
          <a:off x="5760632" y="1440165"/>
          <a:ext cx="2415077" cy="1590645"/>
        </a:xfrm>
        <a:prstGeom prst="ellipse">
          <a:avLst/>
        </a:prstGeom>
        <a:solidFill>
          <a:srgbClr val="CCFFFF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R="0"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strike="noStrike" kern="1200" baseline="0" dirty="0" smtClean="0">
              <a:solidFill>
                <a:srgbClr val="1F497D"/>
              </a:solidFill>
              <a:latin typeface="+mn-lt"/>
            </a:rPr>
            <a:t>Международная</a:t>
          </a:r>
        </a:p>
      </dsp:txBody>
      <dsp:txXfrm>
        <a:off x="6114312" y="1673110"/>
        <a:ext cx="1707717" cy="1124755"/>
      </dsp:txXfrm>
    </dsp:sp>
    <dsp:sp modelId="{0ED57949-AD3B-487F-B2A9-2E5FBE61B7D6}">
      <dsp:nvSpPr>
        <dsp:cNvPr id="0" name=""/>
        <dsp:cNvSpPr/>
      </dsp:nvSpPr>
      <dsp:spPr>
        <a:xfrm rot="2329776">
          <a:off x="5197023" y="3719917"/>
          <a:ext cx="534234" cy="33134"/>
        </a:xfrm>
        <a:custGeom>
          <a:avLst/>
          <a:gdLst/>
          <a:ahLst/>
          <a:cxnLst/>
          <a:rect l="0" t="0" r="0" b="0"/>
          <a:pathLst>
            <a:path>
              <a:moveTo>
                <a:pt x="0" y="16567"/>
              </a:moveTo>
              <a:lnTo>
                <a:pt x="534234" y="16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450785" y="3723128"/>
        <a:ext cx="26711" cy="26711"/>
      </dsp:txXfrm>
    </dsp:sp>
    <dsp:sp modelId="{D7A6EA0A-D23E-4DD2-A8C5-EF5FC0FE210D}">
      <dsp:nvSpPr>
        <dsp:cNvPr id="0" name=""/>
        <dsp:cNvSpPr/>
      </dsp:nvSpPr>
      <dsp:spPr>
        <a:xfrm>
          <a:off x="5147403" y="3744419"/>
          <a:ext cx="2629464" cy="1590645"/>
        </a:xfrm>
        <a:prstGeom prst="ellipse">
          <a:avLst/>
        </a:prstGeom>
        <a:solidFill>
          <a:srgbClr val="CCFFFF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R="0"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strike="noStrike" kern="1200" baseline="0" dirty="0" smtClean="0">
              <a:solidFill>
                <a:srgbClr val="1F497D"/>
              </a:solidFill>
              <a:latin typeface="+mn-lt"/>
            </a:rPr>
            <a:t>Государственная</a:t>
          </a:r>
          <a:endParaRPr lang="ru-RU" sz="1800" kern="1200" dirty="0" smtClean="0">
            <a:latin typeface="+mn-lt"/>
          </a:endParaRPr>
        </a:p>
      </dsp:txBody>
      <dsp:txXfrm>
        <a:off x="5532479" y="3977364"/>
        <a:ext cx="1859312" cy="1124755"/>
      </dsp:txXfrm>
    </dsp:sp>
    <dsp:sp modelId="{79866A88-A460-478F-8E78-89D175EDCEEE}">
      <dsp:nvSpPr>
        <dsp:cNvPr id="0" name=""/>
        <dsp:cNvSpPr/>
      </dsp:nvSpPr>
      <dsp:spPr>
        <a:xfrm rot="8413286">
          <a:off x="3099891" y="3720513"/>
          <a:ext cx="483468" cy="33134"/>
        </a:xfrm>
        <a:custGeom>
          <a:avLst/>
          <a:gdLst/>
          <a:ahLst/>
          <a:cxnLst/>
          <a:rect l="0" t="0" r="0" b="0"/>
          <a:pathLst>
            <a:path>
              <a:moveTo>
                <a:pt x="0" y="16567"/>
              </a:moveTo>
              <a:lnTo>
                <a:pt x="483468" y="16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329539" y="3724994"/>
        <a:ext cx="24173" cy="24173"/>
      </dsp:txXfrm>
    </dsp:sp>
    <dsp:sp modelId="{F5C137E4-B0BB-4E55-909B-B655754725B8}">
      <dsp:nvSpPr>
        <dsp:cNvPr id="0" name=""/>
        <dsp:cNvSpPr/>
      </dsp:nvSpPr>
      <dsp:spPr>
        <a:xfrm>
          <a:off x="1035110" y="3744417"/>
          <a:ext cx="2684802" cy="1590645"/>
        </a:xfrm>
        <a:prstGeom prst="ellipse">
          <a:avLst/>
        </a:prstGeom>
        <a:solidFill>
          <a:srgbClr val="CCFFFF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R="0"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u="none" strike="noStrike" kern="1200" baseline="0" dirty="0" smtClean="0">
              <a:solidFill>
                <a:srgbClr val="1F497D"/>
              </a:solidFill>
              <a:latin typeface="+mj-lt"/>
            </a:rPr>
            <a:t>Народная</a:t>
          </a:r>
        </a:p>
      </dsp:txBody>
      <dsp:txXfrm>
        <a:off x="1428290" y="3977362"/>
        <a:ext cx="1898442" cy="1124755"/>
      </dsp:txXfrm>
    </dsp:sp>
    <dsp:sp modelId="{41AA486E-1F81-4E96-85F7-5602001EED90}">
      <dsp:nvSpPr>
        <dsp:cNvPr id="0" name=""/>
        <dsp:cNvSpPr/>
      </dsp:nvSpPr>
      <dsp:spPr>
        <a:xfrm rot="11618467">
          <a:off x="3012707" y="2550047"/>
          <a:ext cx="260060" cy="33134"/>
        </a:xfrm>
        <a:custGeom>
          <a:avLst/>
          <a:gdLst/>
          <a:ahLst/>
          <a:cxnLst/>
          <a:rect l="0" t="0" r="0" b="0"/>
          <a:pathLst>
            <a:path>
              <a:moveTo>
                <a:pt x="0" y="16567"/>
              </a:moveTo>
              <a:lnTo>
                <a:pt x="260060" y="16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136236" y="2560113"/>
        <a:ext cx="13003" cy="13003"/>
      </dsp:txXfrm>
    </dsp:sp>
    <dsp:sp modelId="{29CFE07D-E7A8-416B-9B59-954CA2105DF4}">
      <dsp:nvSpPr>
        <dsp:cNvPr id="0" name=""/>
        <dsp:cNvSpPr/>
      </dsp:nvSpPr>
      <dsp:spPr>
        <a:xfrm>
          <a:off x="441047" y="1440154"/>
          <a:ext cx="2674431" cy="1590645"/>
        </a:xfrm>
        <a:prstGeom prst="ellipse">
          <a:avLst/>
        </a:prstGeom>
        <a:solidFill>
          <a:srgbClr val="CCFFFF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R="0"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u="none" strike="noStrike" kern="1200" baseline="0" dirty="0" smtClean="0">
              <a:solidFill>
                <a:srgbClr val="1F497D"/>
              </a:solidFill>
              <a:latin typeface="+mn-lt"/>
            </a:rPr>
            <a:t>Общественная</a:t>
          </a:r>
          <a:endParaRPr lang="ru-RU" sz="2000" kern="1200" dirty="0" smtClean="0">
            <a:latin typeface="+mn-lt"/>
          </a:endParaRPr>
        </a:p>
      </dsp:txBody>
      <dsp:txXfrm>
        <a:off x="832708" y="1673099"/>
        <a:ext cx="1891109" cy="11247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16B3BC-875B-4B07-AE8E-F7F70F16FDE1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EA825-4AEB-4BB6-88E5-BC876464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331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55FAD-73F1-433D-A96A-C6541DEA2B6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260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55FAD-73F1-433D-A96A-C6541DEA2B6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075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55FAD-73F1-433D-A96A-C6541DEA2B6B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64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55FAD-73F1-433D-A96A-C6541DEA2B6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38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55FAD-73F1-433D-A96A-C6541DEA2B6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038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47;&#1072;&#1082;&#1072;&#1079;&#1085;&#1080;&#1082;&#1080;.docx" TargetMode="External"/><Relationship Id="rId2" Type="http://schemas.openxmlformats.org/officeDocument/2006/relationships/hyperlink" Target="&#1050;&#1077;&#1088;&#1078;&#1077;&#1085;&#1089;&#1082;&#1080;&#1081;%20%20&#1079;&#1072;&#1087;&#1086;&#1074;&#1077;&#1076;&#1085;&#1080;&#1082;.docx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18-00_Redbook.ppt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zaecomir.ru/calereya2/kerj07f.jpg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hyperlink" Target="http://bvkube.narod.ru/KARTINKI/KERGENEC/kerg06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urism19.ru/sites/default/files/news/201304/%D0%93%D0%BB%D1%83%D1%85%D0%B0%D1%80%D1%8C.jpg" TargetMode="External"/><Relationship Id="rId5" Type="http://schemas.openxmlformats.org/officeDocument/2006/relationships/image" Target="../media/image26.jpeg"/><Relationship Id="rId4" Type="http://schemas.openxmlformats.org/officeDocument/2006/relationships/hyperlink" Target="http://img11.tempfile.ru/images/10330/21143637f0/4092bb0226dee3059db44e1b.jpg" TargetMode="External"/><Relationship Id="rId9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1.jpeg"/><Relationship Id="rId2" Type="http://schemas.openxmlformats.org/officeDocument/2006/relationships/hyperlink" Target="http://www.votpusk.ru/gallery/large/6566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votpusk.ru/gallery/large/65668.jpg" TargetMode="External"/><Relationship Id="rId5" Type="http://schemas.openxmlformats.org/officeDocument/2006/relationships/image" Target="../media/image30.jpeg"/><Relationship Id="rId4" Type="http://schemas.openxmlformats.org/officeDocument/2006/relationships/hyperlink" Target="http://www.votpusk.ru/gallery/large/65672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2" Type="http://schemas.openxmlformats.org/officeDocument/2006/relationships/hyperlink" Target="http://vskazku.com/data/attachment/forum/201302/22/023417i28aee100zckzalc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cache.rutraveller.ru/icache/place/8/212/000/82120_603x354.jpg" TargetMode="External"/><Relationship Id="rId5" Type="http://schemas.openxmlformats.org/officeDocument/2006/relationships/image" Target="../media/image33.jpeg"/><Relationship Id="rId4" Type="http://schemas.openxmlformats.org/officeDocument/2006/relationships/hyperlink" Target="http://images.yandex.ru/yandsearch?fp=0&amp;img_url=http://www.turizmvnn.ru/files/system/foto/5748196.jpg&amp;iorient=&amp;ih=&amp;icolor=&amp;site=&amp;text=%D0%A3%D1%80%D0%BE%D1%87%D0%B8%D1%89%D0%B5%20%D0%9A%D0%B0%D0%BC%D0%B5%D0%BD%D0%BD%D0%BE%D0%B5%20%20%D0%BD%D0%B8%D0%B6%D0%B5%D0%B3%D0%BE%D1%80%D0%BE%D0%B4%D1%81%D0%BA%D0%BE%D0%B9%20%D0%BE%D0%B1%D0%BB%D0%B0%D1%81%D1%82%D0%B8%20%D0%BA%D0%B0%D1%80%D1%82%D0%B8%D0%BD%D0%BA%D0%B0&amp;iw=&amp;wp=&amp;pos=5&amp;recent=&amp;type=&amp;isize=&amp;rpt=simage&amp;itype=&amp;nojs=1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shns10/view/312313/" TargetMode="External"/><Relationship Id="rId2" Type="http://schemas.openxmlformats.org/officeDocument/2006/relationships/hyperlink" Target="http://www.chemport.ru/ecology.shtml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3149"/>
            <a:ext cx="9144000" cy="187220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«Э</a:t>
            </a:r>
            <a:r>
              <a:rPr lang="ru-RU" sz="4400" b="1" dirty="0" smtClean="0">
                <a:solidFill>
                  <a:srgbClr val="FF0000"/>
                </a:solidFill>
              </a:rPr>
              <a:t>кологическая безопасность России»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32656"/>
            <a:ext cx="83529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МОУ «Красноборская средняя школа»</a:t>
            </a:r>
          </a:p>
          <a:p>
            <a:pPr algn="ctr"/>
            <a:endParaRPr lang="ru-RU" sz="900" b="1" dirty="0" smtClean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4581128"/>
            <a:ext cx="36004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Выполнила  ученица   9 класса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Щукина Юлия, 16 лет</a:t>
            </a:r>
            <a:endParaRPr lang="ru-RU" b="1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</a:rPr>
              <a:t>Руководитель : </a:t>
            </a:r>
            <a:r>
              <a:rPr lang="ru-RU" b="1" dirty="0" err="1">
                <a:solidFill>
                  <a:srgbClr val="002060"/>
                </a:solidFill>
              </a:rPr>
              <a:t>Кузовлева</a:t>
            </a:r>
            <a:r>
              <a:rPr lang="ru-RU" b="1" dirty="0">
                <a:solidFill>
                  <a:srgbClr val="002060"/>
                </a:solidFill>
              </a:rPr>
              <a:t> Т.А.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79912" y="6135399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2018 </a:t>
            </a:r>
            <a:r>
              <a:rPr lang="ru-RU" sz="2000" b="1" dirty="0" smtClean="0">
                <a:solidFill>
                  <a:srgbClr val="002060"/>
                </a:solidFill>
              </a:rPr>
              <a:t>год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41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052736"/>
            <a:ext cx="810267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+mn-lt"/>
              </a:rPr>
              <a:t>     Очевидно</a:t>
            </a:r>
            <a:r>
              <a:rPr lang="ru-RU" sz="2400" b="1" dirty="0">
                <a:latin typeface="+mn-lt"/>
              </a:rPr>
              <a:t>, что для сохранения или достижения допустимого уровня экологической безопасности должен осуществляться комплекс </a:t>
            </a:r>
            <a:r>
              <a:rPr lang="ru-RU" sz="2400" b="1" dirty="0" smtClean="0">
                <a:latin typeface="+mn-lt"/>
              </a:rPr>
              <a:t>реабилитационных </a:t>
            </a:r>
            <a:r>
              <a:rPr lang="ru-RU" sz="2400" b="1" dirty="0">
                <a:latin typeface="+mn-lt"/>
              </a:rPr>
              <a:t>природоохранных мероприятий. При этом мероприятие считается эффективным, если затраты на его реализацию ниже, чем на ликвидацию возможного экологического ущерба. Цель будет достигнута в случае сохранения качества окружающей среды или восстановления его до безопасного </a:t>
            </a:r>
            <a:r>
              <a:rPr lang="ru-RU" sz="2400" b="1" dirty="0" smtClean="0">
                <a:latin typeface="+mn-lt"/>
              </a:rPr>
              <a:t>уровня.</a:t>
            </a:r>
            <a:endParaRPr lang="ru-RU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880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363272" cy="648072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rgbClr val="FF0000"/>
                </a:solidFill>
              </a:rPr>
              <a:t>Мероприятия по охране окружающей среды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80920" cy="5472608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r>
              <a:rPr lang="ru-RU" sz="7200" dirty="0" smtClean="0"/>
              <a:t>Выявление, оценка, постоянный контроль </a:t>
            </a:r>
            <a:r>
              <a:rPr lang="ru-RU" sz="7200" dirty="0"/>
              <a:t>и </a:t>
            </a:r>
            <a:r>
              <a:rPr lang="ru-RU" sz="7200" dirty="0" smtClean="0"/>
              <a:t>ограничение </a:t>
            </a:r>
            <a:r>
              <a:rPr lang="ru-RU" sz="7200" dirty="0"/>
              <a:t>вредных выбросов в окружающую среду, </a:t>
            </a:r>
            <a:r>
              <a:rPr lang="ru-RU" sz="7200" dirty="0" smtClean="0"/>
              <a:t>создание </a:t>
            </a:r>
            <a:r>
              <a:rPr lang="ru-RU" sz="7200" dirty="0"/>
              <a:t>природоохранных и ресурсосберегающих технологий и </a:t>
            </a:r>
            <a:r>
              <a:rPr lang="ru-RU" sz="7200" dirty="0" smtClean="0"/>
              <a:t>техники;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endParaRPr lang="ru-RU" sz="1600" dirty="0"/>
          </a:p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r>
              <a:rPr lang="ru-RU" sz="7200" dirty="0" smtClean="0"/>
              <a:t>Разработка </a:t>
            </a:r>
            <a:r>
              <a:rPr lang="ru-RU" sz="7200" dirty="0"/>
              <a:t>юридических законов, правовых актов по охране окружающей природной среды, а также материальном стимулировании выполнения требований данных законов и природоохранных </a:t>
            </a:r>
            <a:r>
              <a:rPr lang="ru-RU" sz="7200" dirty="0" smtClean="0"/>
              <a:t>мероприятий;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endParaRPr lang="ru-RU" dirty="0"/>
          </a:p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r>
              <a:rPr lang="ru-RU" sz="7200" dirty="0" smtClean="0"/>
              <a:t>Вынесение </a:t>
            </a:r>
            <a:r>
              <a:rPr lang="ru-RU" sz="7200" dirty="0"/>
              <a:t>промышленных предприятий из крупных городов и сооружение новых в малонаселенных районах с непригодными и малопригодными для сельскохозяйственного использования землями; 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endParaRPr lang="ru-RU" dirty="0" smtClean="0"/>
          </a:p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r>
              <a:rPr lang="ru-RU" sz="7200" dirty="0" smtClean="0"/>
              <a:t>Оптимальное </a:t>
            </a:r>
            <a:r>
              <a:rPr lang="ru-RU" sz="7200" dirty="0"/>
              <a:t>расположение промышленных предприятий с учетом топографии местности и розы ветров; 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r>
              <a:rPr lang="ru-RU" sz="7200" dirty="0" smtClean="0"/>
              <a:t>Установление </a:t>
            </a:r>
            <a:r>
              <a:rPr lang="ru-RU" sz="7200" dirty="0"/>
              <a:t>санитарных охранных зон вокруг промышленных </a:t>
            </a:r>
            <a:r>
              <a:rPr lang="ru-RU" sz="7200" dirty="0" smtClean="0"/>
              <a:t>предприятий;</a:t>
            </a:r>
            <a:endParaRPr lang="ru-RU" sz="7200" dirty="0"/>
          </a:p>
          <a:p>
            <a:pPr algn="just">
              <a:lnSpc>
                <a:spcPct val="170000"/>
              </a:lnSpc>
              <a:buFont typeface="Wingdings" pitchFamily="2" charset="2"/>
              <a:buChar char="q"/>
            </a:pPr>
            <a:r>
              <a:rPr lang="ru-RU" sz="7200" dirty="0" smtClean="0"/>
              <a:t>Рациональное </a:t>
            </a:r>
            <a:r>
              <a:rPr lang="ru-RU" sz="7200" dirty="0"/>
              <a:t>использование и охрана природных ресурсов</a:t>
            </a:r>
            <a:r>
              <a:rPr lang="ru-RU" sz="7200" dirty="0" smtClean="0"/>
              <a:t>;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r>
              <a:rPr lang="ru-RU" sz="7200" dirty="0" smtClean="0"/>
              <a:t>Создание </a:t>
            </a:r>
            <a:r>
              <a:rPr lang="ru-RU" sz="7200" dirty="0"/>
              <a:t>и внедрение новых процессов получения продукции с образованием наименьшего количества отходов; </a:t>
            </a:r>
            <a:endParaRPr lang="ru-RU" dirty="0"/>
          </a:p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r>
              <a:rPr lang="ru-RU" sz="7200" dirty="0" smtClean="0"/>
              <a:t>Замена не утилизируемых </a:t>
            </a:r>
            <a:r>
              <a:rPr lang="ru-RU" sz="7200" dirty="0"/>
              <a:t>отходов на </a:t>
            </a:r>
            <a:r>
              <a:rPr lang="ru-RU" sz="7200" dirty="0" smtClean="0"/>
              <a:t>утилизируемые.</a:t>
            </a:r>
            <a:endParaRPr lang="ru-RU" sz="7200" dirty="0"/>
          </a:p>
          <a:p>
            <a:pPr>
              <a:lnSpc>
                <a:spcPct val="170000"/>
              </a:lnSpc>
              <a:buFont typeface="Wingdings" pitchFamily="2" charset="2"/>
              <a:buChar char="q"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214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1" y="347398"/>
            <a:ext cx="81369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Большое значение в обеспечении экологической безопасности имеют особо охраняемые территории: заповедники, заказники, национальные парки и памятники природы.</a:t>
            </a:r>
            <a:endParaRPr lang="ru-RU" sz="2000" b="1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539552" y="1455497"/>
            <a:ext cx="7858180" cy="2143140"/>
            <a:chOff x="571472" y="1071546"/>
            <a:chExt cx="7858180" cy="2143140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571472" y="1071546"/>
              <a:ext cx="7858180" cy="2143140"/>
              <a:chOff x="571472" y="1071546"/>
              <a:chExt cx="7858180" cy="2143140"/>
            </a:xfrm>
          </p:grpSpPr>
          <p:pic>
            <p:nvPicPr>
              <p:cNvPr id="7170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71472" y="1071546"/>
                <a:ext cx="3214711" cy="2143140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7171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572132" y="1071546"/>
                <a:ext cx="2857520" cy="2143140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  <p:cxnSp>
          <p:nvCxnSpPr>
            <p:cNvPr id="6" name="Прямая соединительная линия 5"/>
            <p:cNvCxnSpPr/>
            <p:nvPr/>
          </p:nvCxnSpPr>
          <p:spPr>
            <a:xfrm>
              <a:off x="4500562" y="1714488"/>
              <a:ext cx="35719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" name="Прямоугольник 6"/>
            <p:cNvSpPr/>
            <p:nvPr/>
          </p:nvSpPr>
          <p:spPr>
            <a:xfrm>
              <a:off x="3857621" y="1785926"/>
              <a:ext cx="164307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(заповедники- своего рода «эталон природы»)</a:t>
              </a:r>
              <a:endParaRPr lang="ru-RU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000110" y="3645024"/>
            <a:ext cx="7143780" cy="2857520"/>
            <a:chOff x="1000100" y="3571876"/>
            <a:chExt cx="7143780" cy="2857520"/>
          </a:xfrm>
        </p:grpSpPr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00100" y="3571876"/>
              <a:ext cx="2143140" cy="285752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173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000760" y="3571876"/>
              <a:ext cx="2143120" cy="285749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10" name="Прямая соединительная линия 9"/>
            <p:cNvCxnSpPr/>
            <p:nvPr/>
          </p:nvCxnSpPr>
          <p:spPr>
            <a:xfrm>
              <a:off x="3973199" y="4077072"/>
              <a:ext cx="128588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Прямоугольник 11"/>
            <p:cNvSpPr/>
            <p:nvPr/>
          </p:nvSpPr>
          <p:spPr>
            <a:xfrm rot="10800000" flipV="1">
              <a:off x="3773446" y="4123459"/>
              <a:ext cx="228601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(памятники природы – это отдельные или имеющие особую эстетическую ценность природные объекты)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32236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578850" cy="866775"/>
          </a:xfrm>
        </p:spPr>
        <p:txBody>
          <a:bodyPr>
            <a:normAutofit fontScale="90000"/>
          </a:bodyPr>
          <a:lstStyle/>
          <a:p>
            <a:pPr marL="53975"/>
            <a:r>
              <a:rPr lang="ru-RU" sz="3600" b="1" dirty="0" smtClean="0">
                <a:solidFill>
                  <a:srgbClr val="FF0000"/>
                </a:solidFill>
              </a:rPr>
              <a:t>Особо охраняемые природные территории Нижегородской области</a:t>
            </a:r>
          </a:p>
        </p:txBody>
      </p:sp>
      <p:sp>
        <p:nvSpPr>
          <p:cNvPr id="10244" name="Содержимое 5"/>
          <p:cNvSpPr>
            <a:spLocks noGrp="1"/>
          </p:cNvSpPr>
          <p:nvPr>
            <p:ph sz="quarter" idx="4"/>
          </p:nvPr>
        </p:nvSpPr>
        <p:spPr>
          <a:xfrm>
            <a:off x="3419872" y="1653974"/>
            <a:ext cx="5438775" cy="469741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hlinkClick r:id="rId2" action="ppaction://hlinkfile"/>
              </a:rPr>
              <a:t>Государственный природный биосферный </a:t>
            </a:r>
            <a:r>
              <a:rPr lang="ru-RU" dirty="0" smtClean="0">
                <a:latin typeface="Arial Black" pitchFamily="34" charset="0"/>
                <a:hlinkClick r:id="rId2" action="ppaction://hlinkfile"/>
              </a:rPr>
              <a:t>заповедник</a:t>
            </a:r>
            <a:r>
              <a:rPr lang="ru-RU" dirty="0" smtClean="0">
                <a:hlinkClick r:id="rId2" action="ppaction://hlinkfile"/>
              </a:rPr>
              <a:t> «Керженский»</a:t>
            </a:r>
            <a:endParaRPr lang="ru-RU" dirty="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ru-RU" dirty="0" smtClean="0"/>
              <a:t>(п. </a:t>
            </a:r>
            <a:r>
              <a:rPr lang="ru-RU" dirty="0" err="1" smtClean="0"/>
              <a:t>Рустай</a:t>
            </a:r>
            <a:r>
              <a:rPr lang="ru-RU" dirty="0" smtClean="0"/>
              <a:t>, Борский и Семеновский районы)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CC0000"/>
                </a:solidFill>
                <a:latin typeface="Arial Black" pitchFamily="34" charset="0"/>
              </a:rPr>
              <a:t>Природный парк</a:t>
            </a:r>
            <a:r>
              <a:rPr lang="ru-RU" dirty="0" smtClean="0"/>
              <a:t> «Воскресенское </a:t>
            </a:r>
            <a:r>
              <a:rPr lang="ru-RU" dirty="0" err="1" smtClean="0"/>
              <a:t>Поветлужье</a:t>
            </a:r>
            <a:r>
              <a:rPr lang="ru-RU" dirty="0" smtClean="0"/>
              <a:t>»</a:t>
            </a:r>
          </a:p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CC0000"/>
                </a:solidFill>
                <a:latin typeface="Arial Black" pitchFamily="34" charset="0"/>
                <a:hlinkClick r:id="rId3" action="ppaction://hlinkfile"/>
              </a:rPr>
              <a:t>Заказники</a:t>
            </a:r>
            <a:r>
              <a:rPr lang="ru-RU" dirty="0" smtClean="0">
                <a:solidFill>
                  <a:srgbClr val="CC0000"/>
                </a:solidFill>
                <a:latin typeface="Arial Black" pitchFamily="34" charset="0"/>
              </a:rPr>
              <a:t> </a:t>
            </a:r>
            <a:r>
              <a:rPr lang="ru-RU" dirty="0" smtClean="0"/>
              <a:t>– всего 16: охотничьи, орнитологический, комплексные (ландшафтные)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CC0000"/>
                </a:solidFill>
                <a:latin typeface="Arial Black" pitchFamily="34" charset="0"/>
              </a:rPr>
              <a:t>Памятники природы</a:t>
            </a:r>
            <a:r>
              <a:rPr lang="ru-RU" dirty="0" smtClean="0"/>
              <a:t> – всего 381 (2010 г.),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ru-RU" dirty="0" smtClean="0"/>
              <a:t>в том числе озеро </a:t>
            </a:r>
            <a:r>
              <a:rPr lang="ru-RU" dirty="0" err="1" smtClean="0"/>
              <a:t>Светлояр</a:t>
            </a:r>
            <a:r>
              <a:rPr lang="ru-RU" dirty="0" smtClean="0"/>
              <a:t> – памятник природы федерального значения</a:t>
            </a:r>
          </a:p>
          <a:p>
            <a:endParaRPr lang="ru-RU" dirty="0" smtClean="0"/>
          </a:p>
        </p:txBody>
      </p:sp>
      <p:pic>
        <p:nvPicPr>
          <p:cNvPr id="8" name="Picture 2" descr="D:\рис.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537" y="1428736"/>
            <a:ext cx="3015335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934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936104"/>
          </a:xfrm>
          <a:ln>
            <a:miter lim="800000"/>
            <a:headEnd/>
            <a:tailEnd/>
          </a:ln>
          <a:extLst/>
        </p:spPr>
        <p:txBody>
          <a:bodyPr>
            <a:normAutofit fontScale="90000"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Число и площади ООПТ и их охранных зон в Нижегородской области</a:t>
            </a:r>
            <a:endParaRPr lang="ru-RU" sz="3100" dirty="0">
              <a:solidFill>
                <a:srgbClr val="C00000"/>
              </a:solidFill>
              <a:latin typeface="Arial Black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987675" y="1341438"/>
          <a:ext cx="6048375" cy="513399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962729"/>
                <a:gridCol w="973302"/>
                <a:gridCol w="1112344"/>
              </a:tblGrid>
              <a:tr h="9613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Категория ООПТ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Количество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ООПТ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Площадь ООПТ, тыс.  га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</a:tr>
              <a:tr h="370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Государственные заповедники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46,786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Государственные заказники областного значения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329,636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</a:tr>
              <a:tr h="370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 том числе: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</a:tr>
              <a:tr h="370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  охотничьи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197,150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</a:tr>
              <a:tr h="393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  орнитологические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2,117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</a:tr>
              <a:tr h="370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  комплексные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130,369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Государственные памятники природы областного значения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392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159,879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Государственные памятники природы федерального значения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0,012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</a:tr>
              <a:tr h="370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Охранные зоны ООПТ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92,284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</a:tr>
              <a:tr h="370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Итого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412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536,313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1436" marR="91436" marT="45714" marB="45714" horzOverflow="overflow"/>
                </a:tc>
              </a:tr>
            </a:tbl>
          </a:graphicData>
        </a:graphic>
      </p:graphicFrame>
      <p:pic>
        <p:nvPicPr>
          <p:cNvPr id="12341" name="Picture 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0" t="21707" r="25731" b="8066"/>
          <a:stretch>
            <a:fillRect/>
          </a:stretch>
        </p:blipFill>
        <p:spPr bwMode="auto">
          <a:xfrm>
            <a:off x="214313" y="1357313"/>
            <a:ext cx="2736850" cy="518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31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Обложка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68513" y="3338513"/>
            <a:ext cx="815975" cy="1143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1678999"/>
            <a:ext cx="4038600" cy="4525962"/>
          </a:xfrm>
        </p:spPr>
        <p:txBody>
          <a:bodyPr>
            <a:normAutofit fontScale="62500" lnSpcReduction="20000"/>
          </a:bodyPr>
          <a:lstStyle/>
          <a:p>
            <a:pPr algn="just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Красная книга Нижегородской области учреждена постановлением Законодательного Собрания Нижегородской области от 26.03.1996 г. № 62 в соответствии с Федеральным Законом “О животном мире” и Уставом Нижегородской области. </a:t>
            </a:r>
          </a:p>
          <a:p>
            <a:pPr algn="just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Распоряжением Администрации Нижегородской области от 13.05.1997 г. № 574-р утверждено Положение о Красной книге Нижегородской области.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6" name="Picture 12" descr="Обложка4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643063"/>
            <a:ext cx="34671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0" descr="герб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42875"/>
            <a:ext cx="1357312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Box 8"/>
          <p:cNvSpPr txBox="1">
            <a:spLocks noChangeArrowheads="1"/>
          </p:cNvSpPr>
          <p:nvPr/>
        </p:nvSpPr>
        <p:spPr bwMode="auto">
          <a:xfrm>
            <a:off x="2537443" y="285750"/>
            <a:ext cx="511845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200" b="1" dirty="0">
                <a:solidFill>
                  <a:srgbClr val="FF0000"/>
                </a:solidFill>
              </a:rPr>
              <a:t>Красная книга </a:t>
            </a:r>
          </a:p>
          <a:p>
            <a:pPr algn="ctr" eaLnBrk="1" hangingPunct="1"/>
            <a:r>
              <a:rPr lang="ru-RU" sz="3200" b="1" dirty="0">
                <a:solidFill>
                  <a:srgbClr val="FF0000"/>
                </a:solidFill>
              </a:rPr>
              <a:t>Нижегородской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28278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214313"/>
            <a:ext cx="7977188" cy="785812"/>
          </a:xfrm>
        </p:spPr>
        <p:txBody>
          <a:bodyPr>
            <a:normAutofit fontScale="90000"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Заповедники Нижегородской области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4339" name="Picture 2" descr="http://bvkube.narod.ru/KARTINKI/KERGENEC/kerg06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9" y="1445418"/>
            <a:ext cx="2894689" cy="2343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2928937" y="836712"/>
            <a:ext cx="35691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rgbClr val="002060"/>
                </a:solidFill>
                <a:latin typeface="+mn-lt"/>
              </a:rPr>
              <a:t>Керженский заповедник</a:t>
            </a:r>
          </a:p>
        </p:txBody>
      </p:sp>
      <p:pic>
        <p:nvPicPr>
          <p:cNvPr id="14341" name="Picture 4" descr="http://img11.tempfile.ru/images/10330/21143637f0/4092bb0226dee3059db44e1b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9" y="3789040"/>
            <a:ext cx="2894689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 descr="http://www.turism19.ru/sites/default/files/news/201304/%D0%93%D0%BB%D1%83%D1%85%D0%B0%D1%80%D1%8C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1396694"/>
            <a:ext cx="2634743" cy="2536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>
          <a:xfrm>
            <a:off x="2893977" y="1380224"/>
            <a:ext cx="3587277" cy="5361144"/>
          </a:xfrm>
        </p:spPr>
        <p:txBody>
          <a:bodyPr>
            <a:noAutofit/>
          </a:bodyPr>
          <a:lstStyle/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Заповедники является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высшей формой охраны природы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Главное отличие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заповедников состоит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том, что участки земли, ее недр, водного пространства со всеми находящимися в их пределах природными объектами изымаются из хозяйственной эксплуатации.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1800" i="1" u="sng" dirty="0">
                <a:latin typeface="Times New Roman" pitchFamily="18" charset="0"/>
                <a:cs typeface="Times New Roman" pitchFamily="18" charset="0"/>
              </a:rPr>
              <a:t>Заповедники образуются с целью:</a:t>
            </a:r>
          </a:p>
          <a:p>
            <a:pPr marL="0" indent="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обеспечения 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охраны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территории 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со   всеми   имеющимися   на   ней природными объектами и соблюдением заповедного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режима;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проведения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научно-исследовательских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работ;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самовольное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посещение заповедников запрещено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территории, куда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доступ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может быть открыт только специалистам</a:t>
            </a:r>
          </a:p>
        </p:txBody>
      </p:sp>
      <p:pic>
        <p:nvPicPr>
          <p:cNvPr id="14344" name="Picture 8" descr="http://www.zaecomir.ru/calereya2/kerj07f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254" y="3933056"/>
            <a:ext cx="2662746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5390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85750"/>
            <a:ext cx="8463284" cy="642938"/>
          </a:xfrm>
        </p:spPr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Заказники Нижегородской области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4004816" y="887928"/>
            <a:ext cx="4918025" cy="3405168"/>
          </a:xfrm>
        </p:spPr>
        <p:txBody>
          <a:bodyPr>
            <a:no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Заказники являются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основной формой охраны природы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Значение заказника состоит в том, чтобы ограничить использование территорий в интересах охраны природы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Отведенные под заказник территории не исключаются из хозяйственной эксплуатации, в отличие от заповедников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Ограниченная хозяйственная деятельность на территории заказника разрешена, но в такой мере, чтобы не наносить ущерб охраняемому объекту</a:t>
            </a:r>
          </a:p>
        </p:txBody>
      </p:sp>
      <p:sp>
        <p:nvSpPr>
          <p:cNvPr id="15364" name="Прямоугольник 5"/>
          <p:cNvSpPr>
            <a:spLocks noChangeArrowheads="1"/>
          </p:cNvSpPr>
          <p:nvPr/>
        </p:nvSpPr>
        <p:spPr bwMode="auto">
          <a:xfrm>
            <a:off x="227196" y="980728"/>
            <a:ext cx="394230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Заказник "</a:t>
            </a:r>
            <a:r>
              <a:rPr lang="ru-RU" sz="2400" b="1" dirty="0" err="1">
                <a:solidFill>
                  <a:srgbClr val="002060"/>
                </a:solidFill>
              </a:rPr>
              <a:t>Ичалковский</a:t>
            </a:r>
            <a:r>
              <a:rPr lang="ru-RU" sz="2400" b="1" dirty="0">
                <a:solidFill>
                  <a:srgbClr val="002060"/>
                </a:solidFill>
              </a:rPr>
              <a:t>"</a:t>
            </a:r>
            <a:r>
              <a:rPr lang="ru-RU" sz="2400" dirty="0">
                <a:solidFill>
                  <a:srgbClr val="002060"/>
                </a:solidFill>
              </a:rPr>
              <a:t/>
            </a:r>
            <a:br>
              <a:rPr lang="ru-RU" sz="2400" dirty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5365" name="Picture 2" descr="http://www.votpusk.ru/gallery/large/6566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9603"/>
            <a:ext cx="3897312" cy="2595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4" descr="http://www.votpusk.ru/gallery/large/65672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93095"/>
            <a:ext cx="3643312" cy="24397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6" descr="http://www.votpusk.ru/gallery/large/65668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3146425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8480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4" y="214313"/>
            <a:ext cx="8812213" cy="785812"/>
          </a:xfrm>
        </p:spPr>
        <p:txBody>
          <a:bodyPr>
            <a:normAutofit fontScale="90000"/>
          </a:bodyPr>
          <a:lstStyle/>
          <a:p>
            <a:pPr marL="53975"/>
            <a:r>
              <a:rPr lang="ru-RU" sz="3600" b="1" dirty="0" smtClean="0">
                <a:solidFill>
                  <a:srgbClr val="FF0000"/>
                </a:solidFill>
              </a:rPr>
              <a:t>Памятники природы Нижегородской области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>
          <a:xfrm>
            <a:off x="635794" y="1196752"/>
            <a:ext cx="8001000" cy="2046288"/>
          </a:xfrm>
        </p:spPr>
        <p:txBody>
          <a:bodyPr>
            <a:noAutofit/>
          </a:bodyPr>
          <a:lstStyle/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1800" b="1" dirty="0" smtClean="0"/>
              <a:t> </a:t>
            </a:r>
            <a:r>
              <a:rPr lang="ru-RU" sz="1800" dirty="0" smtClean="0"/>
              <a:t>Памятники природы это </a:t>
            </a:r>
            <a:r>
              <a:rPr lang="ru-RU" sz="1800" dirty="0"/>
              <a:t>уникальные, ценные в научном, культурно-познавательном и оздоровительном отношении природные объекты 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dirty="0"/>
              <a:t>К ним могут быть отнесены участки леса, рощи, озера, болота, участки речных долин и побережий, живописные скалы, редкие и опорные геологические обнажения, пещеры, метеоритные кратеры, отдельные редкие или примечательные деревья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dirty="0"/>
              <a:t>Основная задача памятников природы - сохранение их в естественном состоянии для научных, культурных и эстетических целей</a:t>
            </a:r>
          </a:p>
        </p:txBody>
      </p:sp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567811" y="3332163"/>
            <a:ext cx="20821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002060"/>
                </a:solidFill>
              </a:rPr>
              <a:t>Ичалковский</a:t>
            </a:r>
            <a:r>
              <a:rPr lang="ru-RU" b="1" dirty="0">
                <a:solidFill>
                  <a:srgbClr val="002060"/>
                </a:solidFill>
              </a:rPr>
              <a:t> бор 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6389" name="Picture 2" descr="http://vskazku.com/data/attachment/forum/201302/22/023417i28aee100zckzalc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795642"/>
            <a:ext cx="3167063" cy="2371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Прямоугольник 6"/>
          <p:cNvSpPr>
            <a:spLocks noChangeArrowheads="1"/>
          </p:cNvSpPr>
          <p:nvPr/>
        </p:nvSpPr>
        <p:spPr bwMode="auto">
          <a:xfrm>
            <a:off x="6333074" y="3436723"/>
            <a:ext cx="22150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Урочище Каменное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6391" name="Picture 4" descr="http://im7-tub-ru.yandex.net/i?id=516347797-40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643" y="3874222"/>
            <a:ext cx="2932113" cy="2214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6" descr="http://icache.rutraveller.ru/icache/place/8/212/000/82120_603x354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429125"/>
            <a:ext cx="2986088" cy="21764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TextBox 10"/>
          <p:cNvSpPr txBox="1">
            <a:spLocks noChangeArrowheads="1"/>
          </p:cNvSpPr>
          <p:nvPr/>
        </p:nvSpPr>
        <p:spPr bwMode="auto">
          <a:xfrm>
            <a:off x="3643313" y="4023519"/>
            <a:ext cx="2146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 err="1">
                <a:solidFill>
                  <a:srgbClr val="002060"/>
                </a:solidFill>
              </a:rPr>
              <a:t>Боровское</a:t>
            </a:r>
            <a:r>
              <a:rPr lang="ru-RU" b="1" dirty="0">
                <a:solidFill>
                  <a:srgbClr val="002060"/>
                </a:solidFill>
              </a:rPr>
              <a:t> озеро</a:t>
            </a:r>
          </a:p>
        </p:txBody>
      </p:sp>
    </p:spTree>
    <p:extLst>
      <p:ext uri="{BB962C8B-B14F-4D97-AF65-F5344CB8AC3E}">
        <p14:creationId xmlns:p14="http://schemas.microsoft.com/office/powerpoint/2010/main" val="7655581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Анализ экологической обстановки </a:t>
            </a:r>
            <a:r>
              <a:rPr lang="ru-RU" sz="3200" b="1" dirty="0" smtClean="0">
                <a:solidFill>
                  <a:srgbClr val="FF0000"/>
                </a:solidFill>
              </a:rPr>
              <a:t>Нижегородской </a:t>
            </a:r>
            <a:r>
              <a:rPr lang="ru-RU" sz="3200" b="1" dirty="0">
                <a:solidFill>
                  <a:srgbClr val="FF0000"/>
                </a:solidFill>
              </a:rPr>
              <a:t>области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700808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В </a:t>
            </a:r>
            <a:r>
              <a:rPr lang="ru-RU" dirty="0"/>
              <a:t>Нижнем Новгороде, как в любом другом крупном промышленном центре России, существует проблема загрязнения окружающей среды. Загрязнены подземные воды, малые водоёмы, основные источники водозабора — Ока и Волга —подвержены сильному антропогенному воздействию. Качество воды в водопроводных сетях (водоразборные колонки, водопроводные краны в общественных и жилых зданиях) оставляет желать лучшего. Из-за построенных ГЭС и сброса сточных вод в районе города в Волге наблюдается высокая бактериальная загрязненность, что не позволяет использовать её для рекреационных целей и вынуждает хлорировать питьевую воду повышенными дозами. Воды Оки в районе Дзержинска и Нижнего Новгорода являются одними из самых загрязнённых среди рек Нижегородской области. </a:t>
            </a:r>
            <a:br>
              <a:rPr lang="ru-RU" dirty="0"/>
            </a:br>
            <a:r>
              <a:rPr lang="ru-RU" dirty="0"/>
              <a:t>Несомненно, очень много делается для улучшения экологической обстановки в одном из крупнейших регионов Европейской части России. Так, например, губернатор Нижегородской области Валерий Шанцев отмечает, что вблизи границы с Республикой Марий Эл волжская вода практически чистая. Это, конечно, только малая часть Волги, но «чистая вода» - звучит очень оптимистично.</a:t>
            </a:r>
          </a:p>
        </p:txBody>
      </p:sp>
    </p:spTree>
    <p:extLst>
      <p:ext uri="{BB962C8B-B14F-4D97-AF65-F5344CB8AC3E}">
        <p14:creationId xmlns:p14="http://schemas.microsoft.com/office/powerpoint/2010/main" val="96683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377" y="260648"/>
            <a:ext cx="8686800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Содержание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6868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Что такое «Экологическая безопасность»</a:t>
            </a:r>
          </a:p>
          <a:p>
            <a:r>
              <a:rPr lang="ru-RU" dirty="0" smtClean="0"/>
              <a:t>«Экологический риск»</a:t>
            </a:r>
          </a:p>
          <a:p>
            <a:r>
              <a:rPr lang="ru-RU" dirty="0" smtClean="0"/>
              <a:t>Экологические проблемы</a:t>
            </a:r>
          </a:p>
          <a:p>
            <a:r>
              <a:rPr lang="ru-RU" dirty="0" smtClean="0"/>
              <a:t>Формы охраны природы</a:t>
            </a:r>
          </a:p>
          <a:p>
            <a:r>
              <a:rPr lang="ru-RU" dirty="0" smtClean="0"/>
              <a:t>Методы обеспечения экологической безопасности</a:t>
            </a:r>
          </a:p>
          <a:p>
            <a:r>
              <a:rPr lang="ru-RU" dirty="0" smtClean="0"/>
              <a:t>Мероприятия по охране окружающей среды</a:t>
            </a:r>
          </a:p>
          <a:p>
            <a:r>
              <a:rPr lang="ru-RU" dirty="0" smtClean="0"/>
              <a:t>Охраняемые территории</a:t>
            </a:r>
          </a:p>
          <a:p>
            <a:r>
              <a:rPr lang="ru-RU" dirty="0" smtClean="0"/>
              <a:t>Анализ экологической обстановки в </a:t>
            </a:r>
            <a:r>
              <a:rPr lang="ru-RU" dirty="0"/>
              <a:t>Н</a:t>
            </a:r>
            <a:r>
              <a:rPr lang="ru-RU" dirty="0" smtClean="0"/>
              <a:t>ижегородской области</a:t>
            </a:r>
          </a:p>
          <a:p>
            <a:r>
              <a:rPr lang="ru-RU" dirty="0" smtClean="0"/>
              <a:t>Вывод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636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171" y="347172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DE0000"/>
                </a:solidFill>
              </a:rPr>
              <a:t>     Забота </a:t>
            </a:r>
            <a:r>
              <a:rPr lang="ru-RU" sz="2400" b="1" dirty="0">
                <a:solidFill>
                  <a:srgbClr val="DE0000"/>
                </a:solidFill>
              </a:rPr>
              <a:t>о сохранности окружающей среды и здоровье населения, современные прогнозы неблагоприятных природных явлений - это меры, способные обеспечить экологическую безопасность.</a:t>
            </a:r>
          </a:p>
        </p:txBody>
      </p:sp>
      <p:pic>
        <p:nvPicPr>
          <p:cNvPr id="2050" name="Picture 2" descr="http://festival.1september.ru/articles/615676/presentation/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752" y="1916832"/>
            <a:ext cx="6305725" cy="472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85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59340"/>
            <a:ext cx="85689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  http://ru.wikipedia.org/wiki/%DD%EA%EE%EB%EE%E3%E8%FF</a:t>
            </a:r>
          </a:p>
          <a:p>
            <a:pPr lvl="0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    http://www.megabook.ru/Article.asp?AID=689540</a:t>
            </a:r>
          </a:p>
          <a:p>
            <a:pPr lvl="0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    http://works.tarefer.ru/98/index.html</a:t>
            </a:r>
          </a:p>
          <a:p>
            <a:pPr lvl="0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AutoNum type="arabicPeriod" startAt="4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www.chemport.ru/ecology.shtml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AutoNum type="arabicPeriod" startAt="4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rabicPeriod" startAt="4"/>
            </a:pPr>
            <a:r>
              <a:rPr lang="ru-RU" altLang="ru-RU" sz="2000" b="1" dirty="0">
                <a:latin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http://fotki.yandex.ru/users/shns10/view/312313/</a:t>
            </a:r>
            <a:endParaRPr lang="ru-RU" altLang="ru-RU" sz="2000" b="1" dirty="0"/>
          </a:p>
          <a:p>
            <a:pPr marL="457200" lvl="0" indent="-457200">
              <a:buAutoNum type="arabicPeriod" startAt="4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620688"/>
            <a:ext cx="590465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Интернет – ресурсы 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54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i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3600" b="1" i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безопасность </a:t>
            </a:r>
            <a:r>
              <a:rPr lang="ru-RU" sz="3600" dirty="0" smtClean="0">
                <a:solidFill>
                  <a:srgbClr val="FF0000"/>
                </a:solidFill>
              </a:rPr>
              <a:t>– </a:t>
            </a:r>
            <a:r>
              <a:rPr lang="ru-RU" sz="2800" dirty="0" smtClean="0"/>
              <a:t>состояние защищенности, личности, общества, государства от потенциальных и реальных угроз, создаваемых загрязнением среды обитания в результате хозяйственной деятельности, стихийных бедствий и катастроф</a:t>
            </a:r>
          </a:p>
          <a:p>
            <a:pPr algn="just">
              <a:buNone/>
            </a:pPr>
            <a:endParaRPr lang="ru-RU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4511304"/>
            <a:ext cx="7786742" cy="120032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Экологическая безопасность в Законе РФ «Об охране окружающей среды» рассматривается  как состояние защищенности природной среды и жизненно важных интересов хозяйственной и иной деятельности чрезвычайных ситуаций природного и технологического характера и их последствий.</a:t>
            </a: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51520" y="-243408"/>
            <a:ext cx="9144000" cy="6858000"/>
            <a:chOff x="0" y="0"/>
            <a:chExt cx="9144000" cy="6858000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805868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30750" y="0"/>
              <a:ext cx="44132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9466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83568" y="384390"/>
            <a:ext cx="78488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2400" b="1" i="1" dirty="0"/>
              <a:t>Сегодня очень остро стоит проблема сохранения природы и улучшения её состояния. </a:t>
            </a:r>
            <a:r>
              <a:rPr lang="ru-RU" altLang="ru-RU" sz="2400" b="1" i="1" dirty="0" smtClean="0"/>
              <a:t>Она </a:t>
            </a:r>
            <a:r>
              <a:rPr lang="ru-RU" altLang="ru-RU" sz="2400" b="1" i="1" dirty="0"/>
              <a:t>охватывает </a:t>
            </a:r>
            <a:r>
              <a:rPr lang="ru-RU" altLang="ru-RU" sz="2400" b="1" i="1" u="sng" dirty="0"/>
              <a:t>две большие группы</a:t>
            </a:r>
            <a:r>
              <a:rPr lang="ru-RU" altLang="ru-RU" sz="2400" b="1" i="1" dirty="0"/>
              <a:t>: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286303" y="1982626"/>
            <a:ext cx="7272808" cy="2156094"/>
          </a:xfrm>
          <a:prstGeom prst="homePlat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39552" y="2021276"/>
            <a:ext cx="6984776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200" b="1" dirty="0" smtClean="0">
                <a:solidFill>
                  <a:srgbClr val="008000"/>
                </a:solidFill>
                <a:latin typeface="+mn-lt"/>
              </a:rPr>
              <a:t>1. Проблемы</a:t>
            </a:r>
            <a:r>
              <a:rPr lang="ru-RU" altLang="ru-RU" sz="2200" b="1" dirty="0">
                <a:solidFill>
                  <a:srgbClr val="008000"/>
                </a:solidFill>
                <a:latin typeface="+mn-lt"/>
              </a:rPr>
              <a:t>, </a:t>
            </a:r>
            <a:r>
              <a:rPr lang="ru-RU" altLang="ru-RU" sz="2200" b="1" u="sng" dirty="0">
                <a:solidFill>
                  <a:srgbClr val="008000"/>
                </a:solidFill>
                <a:latin typeface="+mn-lt"/>
              </a:rPr>
              <a:t>вызванные естественными </a:t>
            </a:r>
            <a:r>
              <a:rPr lang="ru-RU" altLang="ru-RU" sz="2200" b="1" u="sng" dirty="0" smtClean="0">
                <a:solidFill>
                  <a:srgbClr val="008000"/>
                </a:solidFill>
                <a:latin typeface="+mn-lt"/>
              </a:rPr>
              <a:t>природными </a:t>
            </a:r>
            <a:r>
              <a:rPr lang="ru-RU" altLang="ru-RU" sz="2200" b="1" u="sng" dirty="0">
                <a:solidFill>
                  <a:srgbClr val="008000"/>
                </a:solidFill>
                <a:latin typeface="+mn-lt"/>
              </a:rPr>
              <a:t>изменениями </a:t>
            </a:r>
            <a:r>
              <a:rPr lang="ru-RU" altLang="ru-RU" sz="2200" b="1" dirty="0">
                <a:solidFill>
                  <a:srgbClr val="008000"/>
                </a:solidFill>
                <a:latin typeface="+mn-lt"/>
              </a:rPr>
              <a:t>условий жизни - почв, климата, </a:t>
            </a:r>
            <a:r>
              <a:rPr lang="ru-RU" altLang="ru-RU" sz="2200" b="1" dirty="0" smtClean="0">
                <a:solidFill>
                  <a:srgbClr val="008000"/>
                </a:solidFill>
                <a:latin typeface="+mn-lt"/>
              </a:rPr>
              <a:t>водного режима </a:t>
            </a:r>
            <a:r>
              <a:rPr lang="ru-RU" altLang="ru-RU" sz="2200" b="1" dirty="0">
                <a:solidFill>
                  <a:srgbClr val="008000"/>
                </a:solidFill>
                <a:latin typeface="+mn-lt"/>
              </a:rPr>
              <a:t>и прочих естественных явлений </a:t>
            </a:r>
            <a:r>
              <a:rPr lang="ru-RU" altLang="ru-RU" sz="2200" b="1" dirty="0" smtClean="0">
                <a:solidFill>
                  <a:srgbClr val="008000"/>
                </a:solidFill>
                <a:latin typeface="+mn-lt"/>
              </a:rPr>
              <a:t>окружающей  среды</a:t>
            </a:r>
            <a:r>
              <a:rPr lang="ru-RU" altLang="ru-RU" sz="2200" b="1" dirty="0">
                <a:solidFill>
                  <a:srgbClr val="008000"/>
                </a:solidFill>
                <a:latin typeface="+mn-lt"/>
              </a:rPr>
              <a:t>.</a:t>
            </a:r>
          </a:p>
          <a:p>
            <a:pPr eaLnBrk="1" hangingPunct="1"/>
            <a:r>
              <a:rPr lang="ru-RU" altLang="ru-RU" sz="2200" b="1" dirty="0">
                <a:solidFill>
                  <a:srgbClr val="008000"/>
                </a:solidFill>
                <a:latin typeface="+mn-lt"/>
              </a:rPr>
              <a:t> Например, деградация почв или исчезновение </a:t>
            </a:r>
            <a:r>
              <a:rPr lang="ru-RU" altLang="ru-RU" sz="2200" b="1" dirty="0" smtClean="0">
                <a:solidFill>
                  <a:srgbClr val="008000"/>
                </a:solidFill>
                <a:latin typeface="+mn-lt"/>
              </a:rPr>
              <a:t>некоторых   видов животных, растений.</a:t>
            </a:r>
            <a:endParaRPr lang="ru-RU" altLang="ru-RU" sz="2200" b="1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242161" y="4331124"/>
            <a:ext cx="7552791" cy="2156094"/>
          </a:xfrm>
          <a:prstGeom prst="homePlat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619672" y="4604111"/>
            <a:ext cx="6797771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200" b="1" dirty="0" smtClean="0">
                <a:solidFill>
                  <a:srgbClr val="002060"/>
                </a:solidFill>
                <a:latin typeface="+mn-lt"/>
              </a:rPr>
              <a:t>2. Проблемы</a:t>
            </a:r>
            <a:r>
              <a:rPr lang="ru-RU" altLang="ru-RU" sz="2200" b="1" dirty="0">
                <a:solidFill>
                  <a:srgbClr val="002060"/>
                </a:solidFill>
                <a:latin typeface="+mn-lt"/>
              </a:rPr>
              <a:t>, </a:t>
            </a:r>
            <a:r>
              <a:rPr lang="ru-RU" altLang="ru-RU" sz="2200" b="1" u="sng" dirty="0">
                <a:solidFill>
                  <a:srgbClr val="002060"/>
                </a:solidFill>
                <a:latin typeface="+mn-lt"/>
              </a:rPr>
              <a:t>возникшие за счет хозяйственной </a:t>
            </a:r>
            <a:r>
              <a:rPr lang="ru-RU" altLang="ru-RU" sz="2200" b="1" u="sng" dirty="0" smtClean="0">
                <a:solidFill>
                  <a:srgbClr val="002060"/>
                </a:solidFill>
                <a:latin typeface="+mn-lt"/>
              </a:rPr>
              <a:t>деятельности людей</a:t>
            </a:r>
            <a:r>
              <a:rPr lang="ru-RU" altLang="ru-RU" sz="22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altLang="ru-RU" sz="2200" b="1" dirty="0">
                <a:solidFill>
                  <a:srgbClr val="002060"/>
                </a:solidFill>
                <a:latin typeface="+mn-lt"/>
              </a:rPr>
              <a:t>- нерационального и безграмотного </a:t>
            </a:r>
            <a:r>
              <a:rPr lang="ru-RU" altLang="ru-RU" sz="2200" b="1" dirty="0" smtClean="0">
                <a:solidFill>
                  <a:srgbClr val="002060"/>
                </a:solidFill>
                <a:latin typeface="+mn-lt"/>
              </a:rPr>
              <a:t>использования природных </a:t>
            </a:r>
            <a:r>
              <a:rPr lang="ru-RU" altLang="ru-RU" sz="2200" b="1" dirty="0">
                <a:solidFill>
                  <a:srgbClr val="002060"/>
                </a:solidFill>
                <a:latin typeface="+mn-lt"/>
              </a:rPr>
              <a:t>ресурсов, а также загрязнения </a:t>
            </a:r>
            <a:r>
              <a:rPr lang="ru-RU" altLang="ru-RU" sz="2200" b="1" dirty="0" smtClean="0">
                <a:solidFill>
                  <a:srgbClr val="002060"/>
                </a:solidFill>
                <a:latin typeface="+mn-lt"/>
              </a:rPr>
              <a:t>окружающей нас </a:t>
            </a:r>
            <a:r>
              <a:rPr lang="ru-RU" altLang="ru-RU" sz="2200" b="1" dirty="0">
                <a:solidFill>
                  <a:srgbClr val="002060"/>
                </a:solidFill>
                <a:latin typeface="+mn-lt"/>
              </a:rPr>
              <a:t>среды.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766986" y="2543944"/>
            <a:ext cx="3511884" cy="1751829"/>
          </a:xfrm>
          <a:prstGeom prst="round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Экологические проблемы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04291" y="2770077"/>
            <a:ext cx="2195985" cy="1720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803145" y="4607422"/>
            <a:ext cx="2135211" cy="1441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6462211" y="2815543"/>
            <a:ext cx="2304256" cy="1480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2478303" y="4416424"/>
            <a:ext cx="1944216" cy="1455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960069" y="6020956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Истощение земель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30175" y="4570750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Вырубка лесов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7572" y="311058"/>
            <a:ext cx="25382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Загрязнение воздуха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44174" y="1660125"/>
            <a:ext cx="24534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Твердые</a:t>
            </a:r>
          </a:p>
          <a:p>
            <a:pPr algn="ctr"/>
            <a:r>
              <a:rPr lang="ru-RU" sz="2000" b="1" dirty="0" smtClean="0"/>
              <a:t> бытовые отходы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200811" y="5967431"/>
            <a:ext cx="3132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Истребление животных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997661" y="4291012"/>
            <a:ext cx="3045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Опустынивание земель</a:t>
            </a:r>
            <a:endParaRPr lang="ru-RU" sz="2000" b="1" dirty="0"/>
          </a:p>
        </p:txBody>
      </p:sp>
      <p:pic>
        <p:nvPicPr>
          <p:cNvPr id="15" name="Объект 3"/>
          <p:cNvPicPr>
            <a:picLocks/>
          </p:cNvPicPr>
          <p:nvPr/>
        </p:nvPicPr>
        <p:blipFill>
          <a:blip r:embed="rId6"/>
          <a:srcRect t="7975" b="4601"/>
          <a:stretch>
            <a:fillRect/>
          </a:stretch>
        </p:blipFill>
        <p:spPr bwMode="auto">
          <a:xfrm>
            <a:off x="3417264" y="319054"/>
            <a:ext cx="2453487" cy="1536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lum/>
            <a:alphaModFix/>
          </a:blip>
          <a:srcRect/>
          <a:stretch>
            <a:fillRect/>
          </a:stretch>
        </p:blipFill>
        <p:spPr>
          <a:xfrm>
            <a:off x="855168" y="765301"/>
            <a:ext cx="2064733" cy="1818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6228184" y="365191"/>
            <a:ext cx="25382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Загрязнение воды</a:t>
            </a:r>
            <a:endParaRPr lang="ru-RU" sz="2000" b="1" dirty="0"/>
          </a:p>
        </p:txBody>
      </p:sp>
      <p:pic>
        <p:nvPicPr>
          <p:cNvPr id="19" name="Picture 12" descr="C:\Users\Pionerskaya\Desktop\ВЫСТУПЛЕНИЕ\33512_60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433" y="765300"/>
            <a:ext cx="2529033" cy="1866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8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32656"/>
            <a:ext cx="850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</a:t>
            </a:r>
            <a:r>
              <a:rPr lang="ru-RU" sz="2000" b="1" dirty="0" smtClean="0"/>
              <a:t>Понятие «экологическая безопасность» связано с понятием экологический риск </a:t>
            </a:r>
            <a:r>
              <a:rPr lang="ru-RU" sz="2000" dirty="0" smtClean="0"/>
              <a:t>(вероятность возникновения отрицательных изменений в окружающей природной среде, или отдалённых неблагоприятных последствий этих изменений, возникающих вследствие отрицательного воздействия на окружающую среду.)</a:t>
            </a:r>
          </a:p>
          <a:p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7719" y="2271648"/>
            <a:ext cx="2214578" cy="2991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1520" y="5229200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Вывод: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безопасность – новая реальность для России. В ее обеспечении должен участвовать  каждый гражданин России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453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8989"/>
            <a:ext cx="8229600" cy="771739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Формы охраны природы</a:t>
            </a:r>
          </a:p>
        </p:txBody>
      </p:sp>
      <p:graphicFrame>
        <p:nvGraphicFramePr>
          <p:cNvPr id="3" name="Схема 2"/>
          <p:cNvGraphicFramePr/>
          <p:nvPr>
            <p:extLst/>
          </p:nvPr>
        </p:nvGraphicFramePr>
        <p:xfrm>
          <a:off x="179512" y="1007542"/>
          <a:ext cx="8640960" cy="5341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203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9686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обеспечения экологической безопасности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428736"/>
            <a:ext cx="813690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u="sng" dirty="0" smtClean="0">
                <a:solidFill>
                  <a:srgbClr val="002060"/>
                </a:solidFill>
              </a:rPr>
              <a:t>Методы контроля </a:t>
            </a:r>
            <a:r>
              <a:rPr lang="ru-RU" sz="2200" dirty="0" smtClean="0"/>
              <a:t>качества окружающей среды (или мониторинг): </a:t>
            </a:r>
          </a:p>
          <a:p>
            <a:pPr algn="just"/>
            <a:r>
              <a:rPr lang="ru-RU" sz="2200" u="sng" dirty="0" smtClean="0">
                <a:solidFill>
                  <a:srgbClr val="002060"/>
                </a:solidFill>
              </a:rPr>
              <a:t>Методы измерений </a:t>
            </a:r>
            <a:r>
              <a:rPr lang="ru-RU" sz="2200" dirty="0" smtClean="0"/>
              <a:t>— строго количественные, результат которых выражается конкретным числовым параметром (физические, химические, оптические и другие).</a:t>
            </a:r>
          </a:p>
          <a:p>
            <a:pPr algn="just"/>
            <a:r>
              <a:rPr lang="ru-RU" sz="2200" u="sng" dirty="0" smtClean="0">
                <a:solidFill>
                  <a:srgbClr val="002060"/>
                </a:solidFill>
              </a:rPr>
              <a:t>Биологические методы </a:t>
            </a:r>
            <a:r>
              <a:rPr lang="ru-RU" sz="2200" dirty="0" smtClean="0"/>
              <a:t>— качественные (результат выражается словесно, например, в терминах «</a:t>
            </a:r>
            <a:r>
              <a:rPr lang="ru-RU" sz="2200" dirty="0" err="1" smtClean="0"/>
              <a:t>много-мало</a:t>
            </a:r>
            <a:r>
              <a:rPr lang="ru-RU" sz="2200" dirty="0" smtClean="0"/>
              <a:t>», «часто-редко» и др.) или частично количественные.</a:t>
            </a:r>
          </a:p>
          <a:p>
            <a:pPr algn="just"/>
            <a:r>
              <a:rPr lang="ru-RU" sz="2200" u="sng" dirty="0" smtClean="0">
                <a:solidFill>
                  <a:srgbClr val="002060"/>
                </a:solidFill>
              </a:rPr>
              <a:t>Методы моделирования и прогноза</a:t>
            </a:r>
            <a:r>
              <a:rPr lang="ru-RU" sz="2200" dirty="0" smtClean="0"/>
              <a:t>, в том числе методы системного анализа, системной динамики, информатики и др.</a:t>
            </a:r>
          </a:p>
          <a:p>
            <a:pPr algn="just"/>
            <a:r>
              <a:rPr lang="ru-RU" sz="2200" u="sng" dirty="0" smtClean="0">
                <a:solidFill>
                  <a:srgbClr val="002060"/>
                </a:solidFill>
              </a:rPr>
              <a:t>Комбинированные методы</a:t>
            </a:r>
            <a:r>
              <a:rPr lang="ru-RU" sz="2200" dirty="0" smtClean="0"/>
              <a:t>, например, эколого-токсикологические методы, включающие различные группы методов (физико-химических, биологических, токсикологических и др.).</a:t>
            </a:r>
          </a:p>
          <a:p>
            <a:pPr algn="just"/>
            <a:r>
              <a:rPr lang="ru-RU" sz="2200" u="sng" dirty="0" smtClean="0">
                <a:solidFill>
                  <a:srgbClr val="002060"/>
                </a:solidFill>
              </a:rPr>
              <a:t>Методы управления качеством окружающей среды</a:t>
            </a:r>
            <a:r>
              <a:rPr lang="ru-RU" sz="2200" dirty="0" smtClean="0"/>
              <a:t>.</a:t>
            </a:r>
          </a:p>
          <a:p>
            <a:pPr algn="just"/>
            <a:endParaRPr lang="ru-RU" sz="22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823" y="1428736"/>
            <a:ext cx="707236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994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9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96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7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79" tmFilter="0, 0; 0.125,0.2665; 0.25,0.4; 0.375,0.465; 0.5,0.5;  0.625,0.535; 0.75,0.6; 0.875,0.7335; 1,1">
                                          <p:stCondLst>
                                            <p:cond delay="107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40" tmFilter="0, 0; 0.125,0.2665; 0.25,0.4; 0.375,0.465; 0.5,0.5;  0.625,0.535; 0.75,0.6; 0.875,0.7335; 1,1">
                                          <p:stCondLst>
                                            <p:cond delay="215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67" tmFilter="0, 0; 0.125,0.2665; 0.25,0.4; 0.375,0.465; 0.5,0.5;  0.625,0.535; 0.75,0.6; 0.875,0.7335; 1,1">
                                          <p:stCondLst>
                                            <p:cond delay="2691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42">
                                          <p:stCondLst>
                                            <p:cond delay="10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270" decel="50000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42">
                                          <p:stCondLst>
                                            <p:cond delay="213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270" decel="50000">
                                          <p:stCondLst>
                                            <p:cond delay="217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42">
                                          <p:stCondLst>
                                            <p:cond delay="266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270" decel="50000">
                                          <p:stCondLst>
                                            <p:cond delay="2711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42">
                                          <p:stCondLst>
                                            <p:cond delay="293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270" decel="50000">
                                          <p:stCondLst>
                                            <p:cond delay="298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550252" y="509999"/>
            <a:ext cx="7934423" cy="513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ru-RU" sz="2800" b="1" dirty="0">
                <a:solidFill>
                  <a:srgbClr val="002060"/>
                </a:solidFill>
                <a:latin typeface="+mn-lt"/>
              </a:rPr>
              <a:t>Проблема экологии очень остро стоит во всем мире, 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особенно </a:t>
            </a:r>
            <a:r>
              <a:rPr lang="ru-RU" sz="2800" b="1" dirty="0">
                <a:solidFill>
                  <a:srgbClr val="002060"/>
                </a:solidFill>
                <a:latin typeface="+mn-lt"/>
              </a:rPr>
              <a:t>в промышленных центрах. </a:t>
            </a:r>
            <a:endParaRPr lang="ru-RU" sz="2800" b="1" dirty="0" smtClean="0">
              <a:solidFill>
                <a:srgbClr val="002060"/>
              </a:solidFill>
              <a:latin typeface="+mn-lt"/>
            </a:endParaRPr>
          </a:p>
          <a:p>
            <a:pPr algn="ctr"/>
            <a:endParaRPr lang="ru-RU" sz="800" b="1" dirty="0" smtClean="0">
              <a:solidFill>
                <a:srgbClr val="C00000"/>
              </a:solidFill>
              <a:latin typeface="+mn-lt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Причины </a:t>
            </a:r>
            <a:r>
              <a:rPr lang="ru-RU" sz="3200" b="1" dirty="0">
                <a:solidFill>
                  <a:srgbClr val="C00000"/>
                </a:solidFill>
                <a:latin typeface="+mn-lt"/>
              </a:rPr>
              <a:t>возникновения современной ситуации следующие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:</a:t>
            </a:r>
          </a:p>
          <a:p>
            <a:pPr algn="ctr"/>
            <a:endParaRPr lang="ru-RU" sz="800" b="1" dirty="0">
              <a:solidFill>
                <a:srgbClr val="C00000"/>
              </a:solidFill>
              <a:latin typeface="+mn-lt"/>
            </a:endParaRPr>
          </a:p>
          <a:p>
            <a:pPr algn="just"/>
            <a:r>
              <a:rPr lang="ru-RU" sz="2400" dirty="0" smtClean="0">
                <a:latin typeface="+mn-lt"/>
              </a:rPr>
              <a:t>1) Игнорирование </a:t>
            </a:r>
            <a:r>
              <a:rPr lang="ru-RU" sz="2400" dirty="0">
                <a:latin typeface="+mn-lt"/>
              </a:rPr>
              <a:t>представителями всех ветвей власти концепции устойчивого развития, основным постулатом которой является равенство природного и экономического фактора в функции роста благосостояния населения</a:t>
            </a:r>
            <a:r>
              <a:rPr lang="ru-RU" sz="2400" dirty="0" smtClean="0">
                <a:latin typeface="+mn-lt"/>
              </a:rPr>
              <a:t>;</a:t>
            </a:r>
          </a:p>
          <a:p>
            <a:pPr algn="just"/>
            <a:endParaRPr lang="ru-RU" sz="2400" dirty="0">
              <a:latin typeface="+mn-lt"/>
            </a:endParaRPr>
          </a:p>
          <a:p>
            <a:pPr algn="just"/>
            <a:r>
              <a:rPr lang="ru-RU" sz="2400" dirty="0" smtClean="0">
                <a:latin typeface="+mn-lt"/>
              </a:rPr>
              <a:t>2</a:t>
            </a:r>
            <a:r>
              <a:rPr lang="ru-RU" sz="2400" dirty="0">
                <a:latin typeface="+mn-lt"/>
              </a:rPr>
              <a:t>) </a:t>
            </a:r>
            <a:r>
              <a:rPr lang="ru-RU" sz="2400" dirty="0" smtClean="0">
                <a:latin typeface="+mn-lt"/>
              </a:rPr>
              <a:t>Отсутствие </a:t>
            </a:r>
            <a:r>
              <a:rPr lang="ru-RU" sz="2400" dirty="0">
                <a:latin typeface="+mn-lt"/>
              </a:rPr>
              <a:t>эффективной системы контроля качества окружающей среды, позволяющей правильно планировать </a:t>
            </a:r>
            <a:r>
              <a:rPr lang="ru-RU" sz="2400" dirty="0" smtClean="0">
                <a:latin typeface="+mn-lt"/>
              </a:rPr>
              <a:t>природоохранные мероприятия.</a:t>
            </a:r>
            <a:endParaRPr lang="ru-RU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406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24100"/>
      </a:hlink>
      <a:folHlink>
        <a:srgbClr val="F59A4E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1116</Words>
  <Application>Microsoft Office PowerPoint</Application>
  <PresentationFormat>Экран (4:3)</PresentationFormat>
  <Paragraphs>161</Paragraphs>
  <Slides>21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«Экологическая безопасность России»</vt:lpstr>
      <vt:lpstr>Содержание 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охраны природы</vt:lpstr>
      <vt:lpstr>Презентация PowerPoint</vt:lpstr>
      <vt:lpstr>Презентация PowerPoint</vt:lpstr>
      <vt:lpstr>Презентация PowerPoint</vt:lpstr>
      <vt:lpstr>Мероприятия по охране окружающей среды</vt:lpstr>
      <vt:lpstr>Презентация PowerPoint</vt:lpstr>
      <vt:lpstr>Особо охраняемые природные территории Нижегородской области</vt:lpstr>
      <vt:lpstr> Число и площади ООПТ и их охранных зон в Нижегородской области</vt:lpstr>
      <vt:lpstr>Презентация PowerPoint</vt:lpstr>
      <vt:lpstr>Заповедники Нижегородской области </vt:lpstr>
      <vt:lpstr>Заказники Нижегородской области</vt:lpstr>
      <vt:lpstr>Памятники природы Нижегородской области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 Windows</cp:lastModifiedBy>
  <cp:revision>50</cp:revision>
  <dcterms:created xsi:type="dcterms:W3CDTF">2013-08-23T08:38:35Z</dcterms:created>
  <dcterms:modified xsi:type="dcterms:W3CDTF">2022-03-03T12:21:36Z</dcterms:modified>
</cp:coreProperties>
</file>